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sldIdLst>
    <p:sldId id="256" r:id="rId2"/>
    <p:sldId id="312" r:id="rId3"/>
    <p:sldId id="258" r:id="rId4"/>
    <p:sldId id="259"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1"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257" r:id="rId48"/>
  </p:sldIdLst>
  <p:sldSz cx="9144000" cy="6858000" type="screen4x3"/>
  <p:notesSz cx="6858000" cy="9144000"/>
  <p:custDataLst>
    <p:tags r:id="rId50"/>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60B1F-4CD9-48A4-B9A9-F40E06E35FC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D703BD5-32E1-4DDD-B3A5-401DA1F1FC99}">
      <dgm:prSet phldrT="[Text]" custT="1"/>
      <dgm:spPr>
        <a:solidFill>
          <a:schemeClr val="accent1"/>
        </a:solidFill>
        <a:ln w="34925"/>
      </dgm:spPr>
      <dgm:t>
        <a:bodyPr/>
        <a:lstStyle/>
        <a:p>
          <a:r>
            <a:rPr lang="en-US" sz="1800" b="1" dirty="0" smtClean="0">
              <a:solidFill>
                <a:schemeClr val="bg1"/>
              </a:solidFill>
            </a:rPr>
            <a:t>HUGO Steering Committee</a:t>
          </a:r>
          <a:endParaRPr lang="en-US" sz="1800" b="1" dirty="0">
            <a:solidFill>
              <a:schemeClr val="bg1"/>
            </a:solidFill>
          </a:endParaRPr>
        </a:p>
      </dgm:t>
    </dgm:pt>
    <dgm:pt modelId="{A2CFBD1E-0996-47CD-8492-3C270B835BCA}" type="parTrans" cxnId="{66D3F50F-7DEA-4B50-AE9C-D7F53AC4FBD8}">
      <dgm:prSet/>
      <dgm:spPr/>
      <dgm:t>
        <a:bodyPr/>
        <a:lstStyle/>
        <a:p>
          <a:endParaRPr lang="en-US" b="1"/>
        </a:p>
      </dgm:t>
    </dgm:pt>
    <dgm:pt modelId="{DFD8D4BB-DB33-4782-A903-99C269D7E95D}" type="sibTrans" cxnId="{66D3F50F-7DEA-4B50-AE9C-D7F53AC4FBD8}">
      <dgm:prSet/>
      <dgm:spPr/>
      <dgm:t>
        <a:bodyPr/>
        <a:lstStyle/>
        <a:p>
          <a:endParaRPr lang="en-US" b="1"/>
        </a:p>
      </dgm:t>
    </dgm:pt>
    <dgm:pt modelId="{37912B25-7A87-4C4B-B357-D02D1C364F01}" type="asst">
      <dgm:prSet phldrT="[Text]" custT="1"/>
      <dgm:spPr>
        <a:ln w="31750"/>
      </dgm:spPr>
      <dgm:t>
        <a:bodyPr/>
        <a:lstStyle/>
        <a:p>
          <a:pPr algn="ctr"/>
          <a:endParaRPr lang="en-US" sz="1800" b="1" dirty="0" smtClean="0"/>
        </a:p>
        <a:p>
          <a:pPr algn="ctr"/>
          <a:r>
            <a:rPr lang="en-US" sz="1800" b="1" dirty="0" smtClean="0"/>
            <a:t>Clinician + Provider Advisory Committee</a:t>
          </a:r>
        </a:p>
        <a:p>
          <a:pPr algn="ctr"/>
          <a:endParaRPr lang="en-US" sz="900" b="1" dirty="0"/>
        </a:p>
      </dgm:t>
    </dgm:pt>
    <dgm:pt modelId="{93B6D02E-35C6-4AE7-AB38-C8B2F4C7CBE7}" type="parTrans" cxnId="{063B49E3-B399-4FB4-A1D4-5F2C21F89509}">
      <dgm:prSet/>
      <dgm:spPr>
        <a:ln>
          <a:noFill/>
        </a:ln>
      </dgm:spPr>
      <dgm:t>
        <a:bodyPr/>
        <a:lstStyle/>
        <a:p>
          <a:endParaRPr lang="en-US" b="1"/>
        </a:p>
      </dgm:t>
    </dgm:pt>
    <dgm:pt modelId="{D070045A-559F-4869-8206-CA82B923D626}" type="sibTrans" cxnId="{063B49E3-B399-4FB4-A1D4-5F2C21F89509}">
      <dgm:prSet/>
      <dgm:spPr/>
      <dgm:t>
        <a:bodyPr/>
        <a:lstStyle/>
        <a:p>
          <a:endParaRPr lang="en-US" b="1"/>
        </a:p>
      </dgm:t>
    </dgm:pt>
    <dgm:pt modelId="{F1F3314B-F3EF-4A9E-928D-1EF774018E81}">
      <dgm:prSet custT="1"/>
      <dgm:spPr>
        <a:ln w="34925"/>
      </dgm:spPr>
      <dgm:t>
        <a:bodyPr/>
        <a:lstStyle/>
        <a:p>
          <a:r>
            <a:rPr lang="en-US" sz="1800" b="1" dirty="0" smtClean="0"/>
            <a:t>Regional Professional Practice Group</a:t>
          </a:r>
          <a:endParaRPr lang="en-US" sz="1800" b="1" dirty="0"/>
        </a:p>
      </dgm:t>
    </dgm:pt>
    <dgm:pt modelId="{9EB08BDE-DBAD-443D-8826-BEC19C0A3E1F}" type="parTrans" cxnId="{934B03DE-142C-403B-9F1E-A4B2A8EF1BAD}">
      <dgm:prSet/>
      <dgm:spPr/>
      <dgm:t>
        <a:bodyPr/>
        <a:lstStyle/>
        <a:p>
          <a:endParaRPr lang="en-US" b="1"/>
        </a:p>
      </dgm:t>
    </dgm:pt>
    <dgm:pt modelId="{A54F3D19-A9F5-47C4-85B5-27085A129550}" type="sibTrans" cxnId="{934B03DE-142C-403B-9F1E-A4B2A8EF1BAD}">
      <dgm:prSet/>
      <dgm:spPr/>
      <dgm:t>
        <a:bodyPr/>
        <a:lstStyle/>
        <a:p>
          <a:endParaRPr lang="en-US" b="1"/>
        </a:p>
      </dgm:t>
    </dgm:pt>
    <dgm:pt modelId="{1C84D861-0E19-4D60-AC26-3DC3FB221A8E}">
      <dgm:prSet custT="1"/>
      <dgm:spPr>
        <a:ln w="34925"/>
      </dgm:spPr>
      <dgm:t>
        <a:bodyPr/>
        <a:lstStyle/>
        <a:p>
          <a:r>
            <a:rPr lang="en-US" sz="2000" b="1" dirty="0" smtClean="0"/>
            <a:t>Regional Pharmacy Group</a:t>
          </a:r>
          <a:endParaRPr lang="en-US" sz="2000" b="1" dirty="0"/>
        </a:p>
      </dgm:t>
    </dgm:pt>
    <dgm:pt modelId="{C511F190-7C02-4CCB-9D18-1E11DB5021E9}" type="parTrans" cxnId="{7DCE46C8-05AA-4801-8ADE-A26FCA2D979B}">
      <dgm:prSet/>
      <dgm:spPr/>
      <dgm:t>
        <a:bodyPr/>
        <a:lstStyle/>
        <a:p>
          <a:endParaRPr lang="en-US" b="1"/>
        </a:p>
      </dgm:t>
    </dgm:pt>
    <dgm:pt modelId="{ACC5A54F-9E9B-41F7-87A0-931BCC3D568E}" type="sibTrans" cxnId="{7DCE46C8-05AA-4801-8ADE-A26FCA2D979B}">
      <dgm:prSet/>
      <dgm:spPr/>
      <dgm:t>
        <a:bodyPr/>
        <a:lstStyle/>
        <a:p>
          <a:endParaRPr lang="en-US" b="1"/>
        </a:p>
      </dgm:t>
    </dgm:pt>
    <dgm:pt modelId="{002045C8-0245-47CE-B425-1122B833E909}">
      <dgm:prSet custT="1"/>
      <dgm:spPr>
        <a:ln w="34925"/>
      </dgm:spPr>
      <dgm:t>
        <a:bodyPr/>
        <a:lstStyle/>
        <a:p>
          <a:r>
            <a:rPr lang="en-US" sz="1800" b="1" dirty="0" smtClean="0"/>
            <a:t>Provider Engagement Group</a:t>
          </a:r>
        </a:p>
      </dgm:t>
    </dgm:pt>
    <dgm:pt modelId="{E7077CC9-47E5-4F55-9B93-6DACB46B8252}" type="parTrans" cxnId="{A54D85C6-F60F-423A-BC25-9A282E6641FE}">
      <dgm:prSet/>
      <dgm:spPr/>
      <dgm:t>
        <a:bodyPr/>
        <a:lstStyle/>
        <a:p>
          <a:endParaRPr lang="en-US" b="1"/>
        </a:p>
      </dgm:t>
    </dgm:pt>
    <dgm:pt modelId="{40150B20-040C-43FA-B4A2-A7EDF15954D0}" type="sibTrans" cxnId="{A54D85C6-F60F-423A-BC25-9A282E6641FE}">
      <dgm:prSet/>
      <dgm:spPr/>
      <dgm:t>
        <a:bodyPr/>
        <a:lstStyle/>
        <a:p>
          <a:endParaRPr lang="en-US" b="1"/>
        </a:p>
      </dgm:t>
    </dgm:pt>
    <dgm:pt modelId="{60826E48-316C-48C5-B0A8-B5B1D9647E73}">
      <dgm:prSet custT="1"/>
      <dgm:spPr>
        <a:ln w="34925"/>
      </dgm:spPr>
      <dgm:t>
        <a:bodyPr/>
        <a:lstStyle/>
        <a:p>
          <a:r>
            <a:rPr lang="en-US" sz="1800" b="1" dirty="0" smtClean="0"/>
            <a:t>Clinician and Ambulatory Group</a:t>
          </a:r>
          <a:endParaRPr lang="en-US" sz="1800" b="1" dirty="0"/>
        </a:p>
      </dgm:t>
    </dgm:pt>
    <dgm:pt modelId="{34C6FF69-F996-4176-AFFE-EDA6915D3390}" type="parTrans" cxnId="{22EA1A1F-E655-429E-9E9E-945E4C8F3DCF}">
      <dgm:prSet/>
      <dgm:spPr/>
      <dgm:t>
        <a:bodyPr/>
        <a:lstStyle/>
        <a:p>
          <a:endParaRPr lang="en-US" b="1"/>
        </a:p>
      </dgm:t>
    </dgm:pt>
    <dgm:pt modelId="{B79F6DD6-9DAD-4B36-9C9A-7274F53CAE1F}" type="sibTrans" cxnId="{22EA1A1F-E655-429E-9E9E-945E4C8F3DCF}">
      <dgm:prSet/>
      <dgm:spPr/>
      <dgm:t>
        <a:bodyPr/>
        <a:lstStyle/>
        <a:p>
          <a:endParaRPr lang="en-US" b="1"/>
        </a:p>
      </dgm:t>
    </dgm:pt>
    <dgm:pt modelId="{399D443B-77FE-4D98-9CBA-DF0A4D922365}">
      <dgm:prSet custT="1"/>
      <dgm:spPr>
        <a:ln w="34925"/>
      </dgm:spPr>
      <dgm:t>
        <a:bodyPr/>
        <a:lstStyle/>
        <a:p>
          <a:r>
            <a:rPr lang="en-US" sz="1800" b="1" dirty="0" smtClean="0"/>
            <a:t>Lab and DI groups</a:t>
          </a:r>
          <a:endParaRPr lang="en-US" sz="1800" b="1" dirty="0"/>
        </a:p>
      </dgm:t>
    </dgm:pt>
    <dgm:pt modelId="{88A5A2AA-F574-4E6D-8D79-62070CEA8F74}" type="parTrans" cxnId="{975CA616-379B-4916-8800-EB708C9DE3B1}">
      <dgm:prSet/>
      <dgm:spPr/>
      <dgm:t>
        <a:bodyPr/>
        <a:lstStyle/>
        <a:p>
          <a:endParaRPr lang="en-US" b="1"/>
        </a:p>
      </dgm:t>
    </dgm:pt>
    <dgm:pt modelId="{EA448112-D357-47D0-A03F-D224E5E12EFE}" type="sibTrans" cxnId="{975CA616-379B-4916-8800-EB708C9DE3B1}">
      <dgm:prSet/>
      <dgm:spPr/>
      <dgm:t>
        <a:bodyPr/>
        <a:lstStyle/>
        <a:p>
          <a:endParaRPr lang="en-US" b="1"/>
        </a:p>
      </dgm:t>
    </dgm:pt>
    <dgm:pt modelId="{8BB4F093-501A-4433-AF0A-102D2FAF12AB}" type="pres">
      <dgm:prSet presAssocID="{85F60B1F-4CD9-48A4-B9A9-F40E06E35FCA}" presName="hierChild1" presStyleCnt="0">
        <dgm:presLayoutVars>
          <dgm:orgChart val="1"/>
          <dgm:chPref val="1"/>
          <dgm:dir/>
          <dgm:animOne val="branch"/>
          <dgm:animLvl val="lvl"/>
          <dgm:resizeHandles/>
        </dgm:presLayoutVars>
      </dgm:prSet>
      <dgm:spPr/>
      <dgm:t>
        <a:bodyPr/>
        <a:lstStyle/>
        <a:p>
          <a:endParaRPr lang="en-US"/>
        </a:p>
      </dgm:t>
    </dgm:pt>
    <dgm:pt modelId="{A0FE48EA-E591-4F25-BC24-948BB830ED06}" type="pres">
      <dgm:prSet presAssocID="{0D703BD5-32E1-4DDD-B3A5-401DA1F1FC99}" presName="hierRoot1" presStyleCnt="0">
        <dgm:presLayoutVars>
          <dgm:hierBranch val="init"/>
        </dgm:presLayoutVars>
      </dgm:prSet>
      <dgm:spPr/>
    </dgm:pt>
    <dgm:pt modelId="{D946F831-9CB6-4EEA-A92B-26287091980B}" type="pres">
      <dgm:prSet presAssocID="{0D703BD5-32E1-4DDD-B3A5-401DA1F1FC99}" presName="rootComposite1" presStyleCnt="0"/>
      <dgm:spPr/>
    </dgm:pt>
    <dgm:pt modelId="{67C35EBB-9642-40C6-B7CE-A053C5BBB1EA}" type="pres">
      <dgm:prSet presAssocID="{0D703BD5-32E1-4DDD-B3A5-401DA1F1FC99}" presName="rootText1" presStyleLbl="node0" presStyleIdx="0" presStyleCnt="1" custScaleX="175575" custScaleY="268527" custLinFactY="-19865" custLinFactNeighborX="-6922" custLinFactNeighborY="-100000">
        <dgm:presLayoutVars>
          <dgm:chPref val="3"/>
        </dgm:presLayoutVars>
      </dgm:prSet>
      <dgm:spPr/>
      <dgm:t>
        <a:bodyPr/>
        <a:lstStyle/>
        <a:p>
          <a:endParaRPr lang="en-US"/>
        </a:p>
      </dgm:t>
    </dgm:pt>
    <dgm:pt modelId="{55873A15-8645-46FF-AA3D-5D03FFB1E38C}" type="pres">
      <dgm:prSet presAssocID="{0D703BD5-32E1-4DDD-B3A5-401DA1F1FC99}" presName="rootConnector1" presStyleLbl="node1" presStyleIdx="0" presStyleCnt="0"/>
      <dgm:spPr/>
      <dgm:t>
        <a:bodyPr/>
        <a:lstStyle/>
        <a:p>
          <a:endParaRPr lang="en-US"/>
        </a:p>
      </dgm:t>
    </dgm:pt>
    <dgm:pt modelId="{81AA5FE1-08C8-4642-9E21-CB5EED1DB5F3}" type="pres">
      <dgm:prSet presAssocID="{0D703BD5-32E1-4DDD-B3A5-401DA1F1FC99}" presName="hierChild2" presStyleCnt="0"/>
      <dgm:spPr/>
    </dgm:pt>
    <dgm:pt modelId="{27D2C291-AFD9-47A2-BA92-D82112D5D2CF}" type="pres">
      <dgm:prSet presAssocID="{C511F190-7C02-4CCB-9D18-1E11DB5021E9}" presName="Name37" presStyleLbl="parChTrans1D2" presStyleIdx="0" presStyleCnt="6"/>
      <dgm:spPr/>
      <dgm:t>
        <a:bodyPr/>
        <a:lstStyle/>
        <a:p>
          <a:endParaRPr lang="en-US"/>
        </a:p>
      </dgm:t>
    </dgm:pt>
    <dgm:pt modelId="{770874D4-0734-4BF2-9F84-29DBD3984877}" type="pres">
      <dgm:prSet presAssocID="{1C84D861-0E19-4D60-AC26-3DC3FB221A8E}" presName="hierRoot2" presStyleCnt="0">
        <dgm:presLayoutVars>
          <dgm:hierBranch val="init"/>
        </dgm:presLayoutVars>
      </dgm:prSet>
      <dgm:spPr/>
    </dgm:pt>
    <dgm:pt modelId="{9FD57241-006B-4DE9-970C-9A2AAACA3451}" type="pres">
      <dgm:prSet presAssocID="{1C84D861-0E19-4D60-AC26-3DC3FB221A8E}" presName="rootComposite" presStyleCnt="0"/>
      <dgm:spPr/>
    </dgm:pt>
    <dgm:pt modelId="{EEBBC66A-5085-4FA9-BCB8-EDA676E78253}" type="pres">
      <dgm:prSet presAssocID="{1C84D861-0E19-4D60-AC26-3DC3FB221A8E}" presName="rootText" presStyleLbl="node2" presStyleIdx="0" presStyleCnt="5" custScaleX="169339" custScaleY="268527">
        <dgm:presLayoutVars>
          <dgm:chPref val="3"/>
        </dgm:presLayoutVars>
      </dgm:prSet>
      <dgm:spPr/>
      <dgm:t>
        <a:bodyPr/>
        <a:lstStyle/>
        <a:p>
          <a:endParaRPr lang="en-US"/>
        </a:p>
      </dgm:t>
    </dgm:pt>
    <dgm:pt modelId="{4484AC6D-0ECB-435F-AE9A-A52594CCAA9D}" type="pres">
      <dgm:prSet presAssocID="{1C84D861-0E19-4D60-AC26-3DC3FB221A8E}" presName="rootConnector" presStyleLbl="node2" presStyleIdx="0" presStyleCnt="5"/>
      <dgm:spPr/>
      <dgm:t>
        <a:bodyPr/>
        <a:lstStyle/>
        <a:p>
          <a:endParaRPr lang="en-US"/>
        </a:p>
      </dgm:t>
    </dgm:pt>
    <dgm:pt modelId="{6620A827-62EC-4A90-A5DC-EA6B0AFC18BD}" type="pres">
      <dgm:prSet presAssocID="{1C84D861-0E19-4D60-AC26-3DC3FB221A8E}" presName="hierChild4" presStyleCnt="0"/>
      <dgm:spPr/>
    </dgm:pt>
    <dgm:pt modelId="{969E0207-8F06-4839-BE80-A17DAA2C8214}" type="pres">
      <dgm:prSet presAssocID="{1C84D861-0E19-4D60-AC26-3DC3FB221A8E}" presName="hierChild5" presStyleCnt="0"/>
      <dgm:spPr/>
    </dgm:pt>
    <dgm:pt modelId="{5E2C0B0C-0FBC-4D32-A957-A76689A470B4}" type="pres">
      <dgm:prSet presAssocID="{88A5A2AA-F574-4E6D-8D79-62070CEA8F74}" presName="Name37" presStyleLbl="parChTrans1D2" presStyleIdx="1" presStyleCnt="6"/>
      <dgm:spPr/>
      <dgm:t>
        <a:bodyPr/>
        <a:lstStyle/>
        <a:p>
          <a:endParaRPr lang="en-US"/>
        </a:p>
      </dgm:t>
    </dgm:pt>
    <dgm:pt modelId="{0B495E0A-E4BB-42A3-9E41-3734D901508F}" type="pres">
      <dgm:prSet presAssocID="{399D443B-77FE-4D98-9CBA-DF0A4D922365}" presName="hierRoot2" presStyleCnt="0">
        <dgm:presLayoutVars>
          <dgm:hierBranch val="init"/>
        </dgm:presLayoutVars>
      </dgm:prSet>
      <dgm:spPr/>
    </dgm:pt>
    <dgm:pt modelId="{D352E302-9576-4FDE-B8D8-1EEEB6EA8E56}" type="pres">
      <dgm:prSet presAssocID="{399D443B-77FE-4D98-9CBA-DF0A4D922365}" presName="rootComposite" presStyleCnt="0"/>
      <dgm:spPr/>
    </dgm:pt>
    <dgm:pt modelId="{015953C3-6165-4473-97BD-D6A0EE7B43AF}" type="pres">
      <dgm:prSet presAssocID="{399D443B-77FE-4D98-9CBA-DF0A4D922365}" presName="rootText" presStyleLbl="node2" presStyleIdx="1" presStyleCnt="5" custScaleX="162691" custScaleY="320373">
        <dgm:presLayoutVars>
          <dgm:chPref val="3"/>
        </dgm:presLayoutVars>
      </dgm:prSet>
      <dgm:spPr/>
      <dgm:t>
        <a:bodyPr/>
        <a:lstStyle/>
        <a:p>
          <a:endParaRPr lang="en-US"/>
        </a:p>
      </dgm:t>
    </dgm:pt>
    <dgm:pt modelId="{9088CDB4-AC24-4AE3-A328-7232A6524716}" type="pres">
      <dgm:prSet presAssocID="{399D443B-77FE-4D98-9CBA-DF0A4D922365}" presName="rootConnector" presStyleLbl="node2" presStyleIdx="1" presStyleCnt="5"/>
      <dgm:spPr/>
      <dgm:t>
        <a:bodyPr/>
        <a:lstStyle/>
        <a:p>
          <a:endParaRPr lang="en-US"/>
        </a:p>
      </dgm:t>
    </dgm:pt>
    <dgm:pt modelId="{8C419751-02B4-4B88-89F4-EB760A60A8B6}" type="pres">
      <dgm:prSet presAssocID="{399D443B-77FE-4D98-9CBA-DF0A4D922365}" presName="hierChild4" presStyleCnt="0"/>
      <dgm:spPr/>
    </dgm:pt>
    <dgm:pt modelId="{571DAD88-1ADE-459E-BCFB-FB2AB87A1DC9}" type="pres">
      <dgm:prSet presAssocID="{399D443B-77FE-4D98-9CBA-DF0A4D922365}" presName="hierChild5" presStyleCnt="0"/>
      <dgm:spPr/>
    </dgm:pt>
    <dgm:pt modelId="{9EDB4F58-778A-4848-AA4A-B321C707EBA6}" type="pres">
      <dgm:prSet presAssocID="{34C6FF69-F996-4176-AFFE-EDA6915D3390}" presName="Name37" presStyleLbl="parChTrans1D2" presStyleIdx="2" presStyleCnt="6"/>
      <dgm:spPr/>
      <dgm:t>
        <a:bodyPr/>
        <a:lstStyle/>
        <a:p>
          <a:endParaRPr lang="en-US"/>
        </a:p>
      </dgm:t>
    </dgm:pt>
    <dgm:pt modelId="{0296FC35-B7E7-4DE1-BFA7-285991EC542D}" type="pres">
      <dgm:prSet presAssocID="{60826E48-316C-48C5-B0A8-B5B1D9647E73}" presName="hierRoot2" presStyleCnt="0">
        <dgm:presLayoutVars>
          <dgm:hierBranch val="init"/>
        </dgm:presLayoutVars>
      </dgm:prSet>
      <dgm:spPr/>
    </dgm:pt>
    <dgm:pt modelId="{4A7C28C5-712C-4D47-B88B-C464E3062E54}" type="pres">
      <dgm:prSet presAssocID="{60826E48-316C-48C5-B0A8-B5B1D9647E73}" presName="rootComposite" presStyleCnt="0"/>
      <dgm:spPr/>
    </dgm:pt>
    <dgm:pt modelId="{1F4D5770-120B-495F-AD68-3ADA4B40F857}" type="pres">
      <dgm:prSet presAssocID="{60826E48-316C-48C5-B0A8-B5B1D9647E73}" presName="rootText" presStyleLbl="node2" presStyleIdx="2" presStyleCnt="5" custScaleX="150732" custScaleY="328369">
        <dgm:presLayoutVars>
          <dgm:chPref val="3"/>
        </dgm:presLayoutVars>
      </dgm:prSet>
      <dgm:spPr/>
      <dgm:t>
        <a:bodyPr/>
        <a:lstStyle/>
        <a:p>
          <a:endParaRPr lang="en-US"/>
        </a:p>
      </dgm:t>
    </dgm:pt>
    <dgm:pt modelId="{9730F27C-4846-4B44-8A83-600FB87C595C}" type="pres">
      <dgm:prSet presAssocID="{60826E48-316C-48C5-B0A8-B5B1D9647E73}" presName="rootConnector" presStyleLbl="node2" presStyleIdx="2" presStyleCnt="5"/>
      <dgm:spPr/>
      <dgm:t>
        <a:bodyPr/>
        <a:lstStyle/>
        <a:p>
          <a:endParaRPr lang="en-US"/>
        </a:p>
      </dgm:t>
    </dgm:pt>
    <dgm:pt modelId="{DD4B1FF8-60EF-473F-9D22-0B54BC20BDC2}" type="pres">
      <dgm:prSet presAssocID="{60826E48-316C-48C5-B0A8-B5B1D9647E73}" presName="hierChild4" presStyleCnt="0"/>
      <dgm:spPr/>
    </dgm:pt>
    <dgm:pt modelId="{A40F9108-A177-4836-8462-ECF6E6FEA5D4}" type="pres">
      <dgm:prSet presAssocID="{60826E48-316C-48C5-B0A8-B5B1D9647E73}" presName="hierChild5" presStyleCnt="0"/>
      <dgm:spPr/>
    </dgm:pt>
    <dgm:pt modelId="{C5026AC1-01D5-4C81-9D74-F932F113D44F}" type="pres">
      <dgm:prSet presAssocID="{E7077CC9-47E5-4F55-9B93-6DACB46B8252}" presName="Name37" presStyleLbl="parChTrans1D2" presStyleIdx="3" presStyleCnt="6"/>
      <dgm:spPr/>
      <dgm:t>
        <a:bodyPr/>
        <a:lstStyle/>
        <a:p>
          <a:endParaRPr lang="en-US"/>
        </a:p>
      </dgm:t>
    </dgm:pt>
    <dgm:pt modelId="{9FA534E2-17FB-41DA-95E0-67E77711A9B3}" type="pres">
      <dgm:prSet presAssocID="{002045C8-0245-47CE-B425-1122B833E909}" presName="hierRoot2" presStyleCnt="0">
        <dgm:presLayoutVars>
          <dgm:hierBranch val="init"/>
        </dgm:presLayoutVars>
      </dgm:prSet>
      <dgm:spPr/>
    </dgm:pt>
    <dgm:pt modelId="{95A7C492-6B19-4E95-94AF-A30C5FAED9E8}" type="pres">
      <dgm:prSet presAssocID="{002045C8-0245-47CE-B425-1122B833E909}" presName="rootComposite" presStyleCnt="0"/>
      <dgm:spPr/>
    </dgm:pt>
    <dgm:pt modelId="{CC7F3460-EF4A-42E1-93F8-1347B0992A0D}" type="pres">
      <dgm:prSet presAssocID="{002045C8-0245-47CE-B425-1122B833E909}" presName="rootText" presStyleLbl="node2" presStyleIdx="3" presStyleCnt="5" custScaleX="167057" custScaleY="296515">
        <dgm:presLayoutVars>
          <dgm:chPref val="3"/>
        </dgm:presLayoutVars>
      </dgm:prSet>
      <dgm:spPr/>
      <dgm:t>
        <a:bodyPr/>
        <a:lstStyle/>
        <a:p>
          <a:endParaRPr lang="en-US"/>
        </a:p>
      </dgm:t>
    </dgm:pt>
    <dgm:pt modelId="{9C796F43-A066-40CF-8FFF-F3C420CB5548}" type="pres">
      <dgm:prSet presAssocID="{002045C8-0245-47CE-B425-1122B833E909}" presName="rootConnector" presStyleLbl="node2" presStyleIdx="3" presStyleCnt="5"/>
      <dgm:spPr/>
      <dgm:t>
        <a:bodyPr/>
        <a:lstStyle/>
        <a:p>
          <a:endParaRPr lang="en-US"/>
        </a:p>
      </dgm:t>
    </dgm:pt>
    <dgm:pt modelId="{F6F6E758-D5BF-4A2F-AEA9-BDB05202F3C5}" type="pres">
      <dgm:prSet presAssocID="{002045C8-0245-47CE-B425-1122B833E909}" presName="hierChild4" presStyleCnt="0"/>
      <dgm:spPr/>
    </dgm:pt>
    <dgm:pt modelId="{924EAD37-A7B5-47D5-B7A8-1DAFE788A4E0}" type="pres">
      <dgm:prSet presAssocID="{002045C8-0245-47CE-B425-1122B833E909}" presName="hierChild5" presStyleCnt="0"/>
      <dgm:spPr/>
    </dgm:pt>
    <dgm:pt modelId="{7A848225-331E-4C72-A3E6-B2F3021DC62F}" type="pres">
      <dgm:prSet presAssocID="{9EB08BDE-DBAD-443D-8826-BEC19C0A3E1F}" presName="Name37" presStyleLbl="parChTrans1D2" presStyleIdx="4" presStyleCnt="6"/>
      <dgm:spPr/>
      <dgm:t>
        <a:bodyPr/>
        <a:lstStyle/>
        <a:p>
          <a:endParaRPr lang="en-US"/>
        </a:p>
      </dgm:t>
    </dgm:pt>
    <dgm:pt modelId="{0A5CB962-311D-4E90-A5B8-C2465A0C168F}" type="pres">
      <dgm:prSet presAssocID="{F1F3314B-F3EF-4A9E-928D-1EF774018E81}" presName="hierRoot2" presStyleCnt="0">
        <dgm:presLayoutVars>
          <dgm:hierBranch val="init"/>
        </dgm:presLayoutVars>
      </dgm:prSet>
      <dgm:spPr/>
    </dgm:pt>
    <dgm:pt modelId="{43D75A7D-4190-4D9F-8C5E-C4C4F623D526}" type="pres">
      <dgm:prSet presAssocID="{F1F3314B-F3EF-4A9E-928D-1EF774018E81}" presName="rootComposite" presStyleCnt="0"/>
      <dgm:spPr/>
    </dgm:pt>
    <dgm:pt modelId="{4CD0B08A-C29E-46FC-9722-8D0D5F204024}" type="pres">
      <dgm:prSet presAssocID="{F1F3314B-F3EF-4A9E-928D-1EF774018E81}" presName="rootText" presStyleLbl="node2" presStyleIdx="4" presStyleCnt="5" custScaleX="173882" custScaleY="292215">
        <dgm:presLayoutVars>
          <dgm:chPref val="3"/>
        </dgm:presLayoutVars>
      </dgm:prSet>
      <dgm:spPr/>
      <dgm:t>
        <a:bodyPr/>
        <a:lstStyle/>
        <a:p>
          <a:endParaRPr lang="en-US"/>
        </a:p>
      </dgm:t>
    </dgm:pt>
    <dgm:pt modelId="{D4A7B8C6-DD1D-415A-8873-750DE5569EE2}" type="pres">
      <dgm:prSet presAssocID="{F1F3314B-F3EF-4A9E-928D-1EF774018E81}" presName="rootConnector" presStyleLbl="node2" presStyleIdx="4" presStyleCnt="5"/>
      <dgm:spPr/>
      <dgm:t>
        <a:bodyPr/>
        <a:lstStyle/>
        <a:p>
          <a:endParaRPr lang="en-US"/>
        </a:p>
      </dgm:t>
    </dgm:pt>
    <dgm:pt modelId="{5DEE2729-3A5F-4899-8CD2-5B4909E4E051}" type="pres">
      <dgm:prSet presAssocID="{F1F3314B-F3EF-4A9E-928D-1EF774018E81}" presName="hierChild4" presStyleCnt="0"/>
      <dgm:spPr/>
    </dgm:pt>
    <dgm:pt modelId="{0D443DBA-77F8-4E6D-818F-6E38AD5E8CFE}" type="pres">
      <dgm:prSet presAssocID="{F1F3314B-F3EF-4A9E-928D-1EF774018E81}" presName="hierChild5" presStyleCnt="0"/>
      <dgm:spPr/>
    </dgm:pt>
    <dgm:pt modelId="{17B9D3A6-7359-4EC0-A1BC-A3684646026B}" type="pres">
      <dgm:prSet presAssocID="{0D703BD5-32E1-4DDD-B3A5-401DA1F1FC99}" presName="hierChild3" presStyleCnt="0"/>
      <dgm:spPr/>
    </dgm:pt>
    <dgm:pt modelId="{D307BDB8-2C64-4D82-B23B-F8294AEF8DE0}" type="pres">
      <dgm:prSet presAssocID="{93B6D02E-35C6-4AE7-AB38-C8B2F4C7CBE7}" presName="Name111" presStyleLbl="parChTrans1D2" presStyleIdx="5" presStyleCnt="6"/>
      <dgm:spPr/>
      <dgm:t>
        <a:bodyPr/>
        <a:lstStyle/>
        <a:p>
          <a:endParaRPr lang="en-US"/>
        </a:p>
      </dgm:t>
    </dgm:pt>
    <dgm:pt modelId="{A8D7617E-DDB6-476D-B321-F5F3F8BCC9B8}" type="pres">
      <dgm:prSet presAssocID="{37912B25-7A87-4C4B-B357-D02D1C364F01}" presName="hierRoot3" presStyleCnt="0">
        <dgm:presLayoutVars>
          <dgm:hierBranch val="init"/>
        </dgm:presLayoutVars>
      </dgm:prSet>
      <dgm:spPr/>
    </dgm:pt>
    <dgm:pt modelId="{E4C93203-869F-44B6-B21D-B58633B6BB12}" type="pres">
      <dgm:prSet presAssocID="{37912B25-7A87-4C4B-B357-D02D1C364F01}" presName="rootComposite3" presStyleCnt="0"/>
      <dgm:spPr/>
    </dgm:pt>
    <dgm:pt modelId="{0935E544-8077-4E62-896F-00E89FEF8D50}" type="pres">
      <dgm:prSet presAssocID="{37912B25-7A87-4C4B-B357-D02D1C364F01}" presName="rootText3" presStyleLbl="asst1" presStyleIdx="0" presStyleCnt="1" custAng="0" custScaleX="197140" custScaleY="329382" custLinFactX="5155" custLinFactNeighborX="100000" custLinFactNeighborY="-50607">
        <dgm:presLayoutVars>
          <dgm:chPref val="3"/>
        </dgm:presLayoutVars>
      </dgm:prSet>
      <dgm:spPr/>
      <dgm:t>
        <a:bodyPr/>
        <a:lstStyle/>
        <a:p>
          <a:endParaRPr lang="en-US"/>
        </a:p>
      </dgm:t>
    </dgm:pt>
    <dgm:pt modelId="{F20109FB-B470-4C5E-B03C-5AD56091E984}" type="pres">
      <dgm:prSet presAssocID="{37912B25-7A87-4C4B-B357-D02D1C364F01}" presName="rootConnector3" presStyleLbl="asst1" presStyleIdx="0" presStyleCnt="1"/>
      <dgm:spPr/>
      <dgm:t>
        <a:bodyPr/>
        <a:lstStyle/>
        <a:p>
          <a:endParaRPr lang="en-US"/>
        </a:p>
      </dgm:t>
    </dgm:pt>
    <dgm:pt modelId="{FDA690C5-8B93-47CC-BAF0-DB828CC8B2FD}" type="pres">
      <dgm:prSet presAssocID="{37912B25-7A87-4C4B-B357-D02D1C364F01}" presName="hierChild6" presStyleCnt="0"/>
      <dgm:spPr/>
    </dgm:pt>
    <dgm:pt modelId="{8CC8EE10-B015-49AB-96C7-E554213DC8C3}" type="pres">
      <dgm:prSet presAssocID="{37912B25-7A87-4C4B-B357-D02D1C364F01}" presName="hierChild7" presStyleCnt="0"/>
      <dgm:spPr/>
    </dgm:pt>
  </dgm:ptLst>
  <dgm:cxnLst>
    <dgm:cxn modelId="{8AB20703-071D-415B-8036-738EB6D992B7}" type="presOf" srcId="{85F60B1F-4CD9-48A4-B9A9-F40E06E35FCA}" destId="{8BB4F093-501A-4433-AF0A-102D2FAF12AB}" srcOrd="0" destOrd="0" presId="urn:microsoft.com/office/officeart/2005/8/layout/orgChart1"/>
    <dgm:cxn modelId="{1E93F4AA-60D2-4C4C-B06A-265F7D774BD4}" type="presOf" srcId="{F1F3314B-F3EF-4A9E-928D-1EF774018E81}" destId="{D4A7B8C6-DD1D-415A-8873-750DE5569EE2}" srcOrd="1" destOrd="0" presId="urn:microsoft.com/office/officeart/2005/8/layout/orgChart1"/>
    <dgm:cxn modelId="{934B03DE-142C-403B-9F1E-A4B2A8EF1BAD}" srcId="{0D703BD5-32E1-4DDD-B3A5-401DA1F1FC99}" destId="{F1F3314B-F3EF-4A9E-928D-1EF774018E81}" srcOrd="5" destOrd="0" parTransId="{9EB08BDE-DBAD-443D-8826-BEC19C0A3E1F}" sibTransId="{A54F3D19-A9F5-47C4-85B5-27085A129550}"/>
    <dgm:cxn modelId="{975CA616-379B-4916-8800-EB708C9DE3B1}" srcId="{0D703BD5-32E1-4DDD-B3A5-401DA1F1FC99}" destId="{399D443B-77FE-4D98-9CBA-DF0A4D922365}" srcOrd="2" destOrd="0" parTransId="{88A5A2AA-F574-4E6D-8D79-62070CEA8F74}" sibTransId="{EA448112-D357-47D0-A03F-D224E5E12EFE}"/>
    <dgm:cxn modelId="{D5F5BED1-AC7B-46AF-B581-5B3261CBFC84}" type="presOf" srcId="{399D443B-77FE-4D98-9CBA-DF0A4D922365}" destId="{015953C3-6165-4473-97BD-D6A0EE7B43AF}" srcOrd="0" destOrd="0" presId="urn:microsoft.com/office/officeart/2005/8/layout/orgChart1"/>
    <dgm:cxn modelId="{588A4632-93A7-440F-B2E5-518B5CBC7085}" type="presOf" srcId="{60826E48-316C-48C5-B0A8-B5B1D9647E73}" destId="{1F4D5770-120B-495F-AD68-3ADA4B40F857}" srcOrd="0" destOrd="0" presId="urn:microsoft.com/office/officeart/2005/8/layout/orgChart1"/>
    <dgm:cxn modelId="{22EA1A1F-E655-429E-9E9E-945E4C8F3DCF}" srcId="{0D703BD5-32E1-4DDD-B3A5-401DA1F1FC99}" destId="{60826E48-316C-48C5-B0A8-B5B1D9647E73}" srcOrd="3" destOrd="0" parTransId="{34C6FF69-F996-4176-AFFE-EDA6915D3390}" sibTransId="{B79F6DD6-9DAD-4B36-9C9A-7274F53CAE1F}"/>
    <dgm:cxn modelId="{27CC681B-BEB1-4454-8426-61715CE860F9}" type="presOf" srcId="{37912B25-7A87-4C4B-B357-D02D1C364F01}" destId="{0935E544-8077-4E62-896F-00E89FEF8D50}" srcOrd="0" destOrd="0" presId="urn:microsoft.com/office/officeart/2005/8/layout/orgChart1"/>
    <dgm:cxn modelId="{F7AA9758-40A5-4BAB-A8C6-63E826063EC7}" type="presOf" srcId="{1C84D861-0E19-4D60-AC26-3DC3FB221A8E}" destId="{4484AC6D-0ECB-435F-AE9A-A52594CCAA9D}" srcOrd="1" destOrd="0" presId="urn:microsoft.com/office/officeart/2005/8/layout/orgChart1"/>
    <dgm:cxn modelId="{CDDC2323-5C2E-448C-9DCB-8DC467E4025E}" type="presOf" srcId="{002045C8-0245-47CE-B425-1122B833E909}" destId="{CC7F3460-EF4A-42E1-93F8-1347B0992A0D}" srcOrd="0" destOrd="0" presId="urn:microsoft.com/office/officeart/2005/8/layout/orgChart1"/>
    <dgm:cxn modelId="{91167B4A-466F-48A8-9544-1E85CF08084F}" type="presOf" srcId="{37912B25-7A87-4C4B-B357-D02D1C364F01}" destId="{F20109FB-B470-4C5E-B03C-5AD56091E984}" srcOrd="1" destOrd="0" presId="urn:microsoft.com/office/officeart/2005/8/layout/orgChart1"/>
    <dgm:cxn modelId="{53B4776A-C6E1-4CF5-80D0-EEA93E841FBC}" type="presOf" srcId="{1C84D861-0E19-4D60-AC26-3DC3FB221A8E}" destId="{EEBBC66A-5085-4FA9-BCB8-EDA676E78253}" srcOrd="0" destOrd="0" presId="urn:microsoft.com/office/officeart/2005/8/layout/orgChart1"/>
    <dgm:cxn modelId="{A54D85C6-F60F-423A-BC25-9A282E6641FE}" srcId="{0D703BD5-32E1-4DDD-B3A5-401DA1F1FC99}" destId="{002045C8-0245-47CE-B425-1122B833E909}" srcOrd="4" destOrd="0" parTransId="{E7077CC9-47E5-4F55-9B93-6DACB46B8252}" sibTransId="{40150B20-040C-43FA-B4A2-A7EDF15954D0}"/>
    <dgm:cxn modelId="{60749573-5F4C-4808-9F3B-5725FA078B5D}" type="presOf" srcId="{34C6FF69-F996-4176-AFFE-EDA6915D3390}" destId="{9EDB4F58-778A-4848-AA4A-B321C707EBA6}" srcOrd="0" destOrd="0" presId="urn:microsoft.com/office/officeart/2005/8/layout/orgChart1"/>
    <dgm:cxn modelId="{F3D82F0F-660D-4E17-AAF6-72ED977E9882}" type="presOf" srcId="{F1F3314B-F3EF-4A9E-928D-1EF774018E81}" destId="{4CD0B08A-C29E-46FC-9722-8D0D5F204024}" srcOrd="0" destOrd="0" presId="urn:microsoft.com/office/officeart/2005/8/layout/orgChart1"/>
    <dgm:cxn modelId="{CFBE6D86-E4D4-4160-9055-F7F57CAA4333}" type="presOf" srcId="{0D703BD5-32E1-4DDD-B3A5-401DA1F1FC99}" destId="{55873A15-8645-46FF-AA3D-5D03FFB1E38C}" srcOrd="1" destOrd="0" presId="urn:microsoft.com/office/officeart/2005/8/layout/orgChart1"/>
    <dgm:cxn modelId="{04C3A739-934B-4EC1-8064-D86A9E711E0F}" type="presOf" srcId="{E7077CC9-47E5-4F55-9B93-6DACB46B8252}" destId="{C5026AC1-01D5-4C81-9D74-F932F113D44F}" srcOrd="0" destOrd="0" presId="urn:microsoft.com/office/officeart/2005/8/layout/orgChart1"/>
    <dgm:cxn modelId="{73240E22-DBA9-47C7-AC85-D8EB972E8DAD}" type="presOf" srcId="{88A5A2AA-F574-4E6D-8D79-62070CEA8F74}" destId="{5E2C0B0C-0FBC-4D32-A957-A76689A470B4}" srcOrd="0" destOrd="0" presId="urn:microsoft.com/office/officeart/2005/8/layout/orgChart1"/>
    <dgm:cxn modelId="{E0D83769-A430-4887-B019-7DEE07A999E8}" type="presOf" srcId="{399D443B-77FE-4D98-9CBA-DF0A4D922365}" destId="{9088CDB4-AC24-4AE3-A328-7232A6524716}" srcOrd="1" destOrd="0" presId="urn:microsoft.com/office/officeart/2005/8/layout/orgChart1"/>
    <dgm:cxn modelId="{EFEA51C8-4AF1-486A-BE22-D2C61C1D0F0D}" type="presOf" srcId="{60826E48-316C-48C5-B0A8-B5B1D9647E73}" destId="{9730F27C-4846-4B44-8A83-600FB87C595C}" srcOrd="1" destOrd="0" presId="urn:microsoft.com/office/officeart/2005/8/layout/orgChart1"/>
    <dgm:cxn modelId="{A88A18E8-B595-47A5-B715-1E99DAE3A736}" type="presOf" srcId="{002045C8-0245-47CE-B425-1122B833E909}" destId="{9C796F43-A066-40CF-8FFF-F3C420CB5548}" srcOrd="1" destOrd="0" presId="urn:microsoft.com/office/officeart/2005/8/layout/orgChart1"/>
    <dgm:cxn modelId="{E8551985-5A14-4C21-9436-796454F24D74}" type="presOf" srcId="{9EB08BDE-DBAD-443D-8826-BEC19C0A3E1F}" destId="{7A848225-331E-4C72-A3E6-B2F3021DC62F}" srcOrd="0" destOrd="0" presId="urn:microsoft.com/office/officeart/2005/8/layout/orgChart1"/>
    <dgm:cxn modelId="{66D3F50F-7DEA-4B50-AE9C-D7F53AC4FBD8}" srcId="{85F60B1F-4CD9-48A4-B9A9-F40E06E35FCA}" destId="{0D703BD5-32E1-4DDD-B3A5-401DA1F1FC99}" srcOrd="0" destOrd="0" parTransId="{A2CFBD1E-0996-47CD-8492-3C270B835BCA}" sibTransId="{DFD8D4BB-DB33-4782-A903-99C269D7E95D}"/>
    <dgm:cxn modelId="{C283EAA4-114A-49E3-8F78-772AA3490A3E}" type="presOf" srcId="{0D703BD5-32E1-4DDD-B3A5-401DA1F1FC99}" destId="{67C35EBB-9642-40C6-B7CE-A053C5BBB1EA}" srcOrd="0" destOrd="0" presId="urn:microsoft.com/office/officeart/2005/8/layout/orgChart1"/>
    <dgm:cxn modelId="{CE641C38-BEF6-4CE3-BE09-614140CA42E5}" type="presOf" srcId="{C511F190-7C02-4CCB-9D18-1E11DB5021E9}" destId="{27D2C291-AFD9-47A2-BA92-D82112D5D2CF}" srcOrd="0" destOrd="0" presId="urn:microsoft.com/office/officeart/2005/8/layout/orgChart1"/>
    <dgm:cxn modelId="{7DCE46C8-05AA-4801-8ADE-A26FCA2D979B}" srcId="{0D703BD5-32E1-4DDD-B3A5-401DA1F1FC99}" destId="{1C84D861-0E19-4D60-AC26-3DC3FB221A8E}" srcOrd="1" destOrd="0" parTransId="{C511F190-7C02-4CCB-9D18-1E11DB5021E9}" sibTransId="{ACC5A54F-9E9B-41F7-87A0-931BCC3D568E}"/>
    <dgm:cxn modelId="{A9BCB855-4801-486B-9607-A838B45120AA}" type="presOf" srcId="{93B6D02E-35C6-4AE7-AB38-C8B2F4C7CBE7}" destId="{D307BDB8-2C64-4D82-B23B-F8294AEF8DE0}" srcOrd="0" destOrd="0" presId="urn:microsoft.com/office/officeart/2005/8/layout/orgChart1"/>
    <dgm:cxn modelId="{063B49E3-B399-4FB4-A1D4-5F2C21F89509}" srcId="{0D703BD5-32E1-4DDD-B3A5-401DA1F1FC99}" destId="{37912B25-7A87-4C4B-B357-D02D1C364F01}" srcOrd="0" destOrd="0" parTransId="{93B6D02E-35C6-4AE7-AB38-C8B2F4C7CBE7}" sibTransId="{D070045A-559F-4869-8206-CA82B923D626}"/>
    <dgm:cxn modelId="{E0FC88CE-A81A-434B-9DA4-233CB3A81A2B}" type="presParOf" srcId="{8BB4F093-501A-4433-AF0A-102D2FAF12AB}" destId="{A0FE48EA-E591-4F25-BC24-948BB830ED06}" srcOrd="0" destOrd="0" presId="urn:microsoft.com/office/officeart/2005/8/layout/orgChart1"/>
    <dgm:cxn modelId="{3F2E9825-7E20-4CA9-A988-284ED20ABFA1}" type="presParOf" srcId="{A0FE48EA-E591-4F25-BC24-948BB830ED06}" destId="{D946F831-9CB6-4EEA-A92B-26287091980B}" srcOrd="0" destOrd="0" presId="urn:microsoft.com/office/officeart/2005/8/layout/orgChart1"/>
    <dgm:cxn modelId="{E11AA215-149A-434D-B09E-C63E51238F22}" type="presParOf" srcId="{D946F831-9CB6-4EEA-A92B-26287091980B}" destId="{67C35EBB-9642-40C6-B7CE-A053C5BBB1EA}" srcOrd="0" destOrd="0" presId="urn:microsoft.com/office/officeart/2005/8/layout/orgChart1"/>
    <dgm:cxn modelId="{53ADC7F6-B036-47E0-9759-4E61FC596DD9}" type="presParOf" srcId="{D946F831-9CB6-4EEA-A92B-26287091980B}" destId="{55873A15-8645-46FF-AA3D-5D03FFB1E38C}" srcOrd="1" destOrd="0" presId="urn:microsoft.com/office/officeart/2005/8/layout/orgChart1"/>
    <dgm:cxn modelId="{D7B10566-2FBE-41C6-AB2D-EF909D987DDE}" type="presParOf" srcId="{A0FE48EA-E591-4F25-BC24-948BB830ED06}" destId="{81AA5FE1-08C8-4642-9E21-CB5EED1DB5F3}" srcOrd="1" destOrd="0" presId="urn:microsoft.com/office/officeart/2005/8/layout/orgChart1"/>
    <dgm:cxn modelId="{51B9CBA8-C5E5-4CCE-846D-CE0D9FD5A071}" type="presParOf" srcId="{81AA5FE1-08C8-4642-9E21-CB5EED1DB5F3}" destId="{27D2C291-AFD9-47A2-BA92-D82112D5D2CF}" srcOrd="0" destOrd="0" presId="urn:microsoft.com/office/officeart/2005/8/layout/orgChart1"/>
    <dgm:cxn modelId="{AA183A5A-AB4F-4C57-A0A3-E9C683EDAED3}" type="presParOf" srcId="{81AA5FE1-08C8-4642-9E21-CB5EED1DB5F3}" destId="{770874D4-0734-4BF2-9F84-29DBD3984877}" srcOrd="1" destOrd="0" presId="urn:microsoft.com/office/officeart/2005/8/layout/orgChart1"/>
    <dgm:cxn modelId="{8A2689EB-19EE-4972-A405-8569AEDE6B9C}" type="presParOf" srcId="{770874D4-0734-4BF2-9F84-29DBD3984877}" destId="{9FD57241-006B-4DE9-970C-9A2AAACA3451}" srcOrd="0" destOrd="0" presId="urn:microsoft.com/office/officeart/2005/8/layout/orgChart1"/>
    <dgm:cxn modelId="{ECF7D469-D901-42B7-88DD-BA5BC495FF84}" type="presParOf" srcId="{9FD57241-006B-4DE9-970C-9A2AAACA3451}" destId="{EEBBC66A-5085-4FA9-BCB8-EDA676E78253}" srcOrd="0" destOrd="0" presId="urn:microsoft.com/office/officeart/2005/8/layout/orgChart1"/>
    <dgm:cxn modelId="{33967FEA-C33D-4E67-8E0D-189450D9E5E7}" type="presParOf" srcId="{9FD57241-006B-4DE9-970C-9A2AAACA3451}" destId="{4484AC6D-0ECB-435F-AE9A-A52594CCAA9D}" srcOrd="1" destOrd="0" presId="urn:microsoft.com/office/officeart/2005/8/layout/orgChart1"/>
    <dgm:cxn modelId="{2DDBB9D3-B57E-4D59-8128-EB09029E4500}" type="presParOf" srcId="{770874D4-0734-4BF2-9F84-29DBD3984877}" destId="{6620A827-62EC-4A90-A5DC-EA6B0AFC18BD}" srcOrd="1" destOrd="0" presId="urn:microsoft.com/office/officeart/2005/8/layout/orgChart1"/>
    <dgm:cxn modelId="{D8BD74FB-EED8-4CEA-98FA-A3AD5D8E7361}" type="presParOf" srcId="{770874D4-0734-4BF2-9F84-29DBD3984877}" destId="{969E0207-8F06-4839-BE80-A17DAA2C8214}" srcOrd="2" destOrd="0" presId="urn:microsoft.com/office/officeart/2005/8/layout/orgChart1"/>
    <dgm:cxn modelId="{CAF1F18A-A959-4B7E-AE48-BEF6DA7419AC}" type="presParOf" srcId="{81AA5FE1-08C8-4642-9E21-CB5EED1DB5F3}" destId="{5E2C0B0C-0FBC-4D32-A957-A76689A470B4}" srcOrd="2" destOrd="0" presId="urn:microsoft.com/office/officeart/2005/8/layout/orgChart1"/>
    <dgm:cxn modelId="{035507B5-CDF7-40EF-AE39-88D5EC5094EB}" type="presParOf" srcId="{81AA5FE1-08C8-4642-9E21-CB5EED1DB5F3}" destId="{0B495E0A-E4BB-42A3-9E41-3734D901508F}" srcOrd="3" destOrd="0" presId="urn:microsoft.com/office/officeart/2005/8/layout/orgChart1"/>
    <dgm:cxn modelId="{F075C659-C209-4345-BD2B-5B3CEB89CD2D}" type="presParOf" srcId="{0B495E0A-E4BB-42A3-9E41-3734D901508F}" destId="{D352E302-9576-4FDE-B8D8-1EEEB6EA8E56}" srcOrd="0" destOrd="0" presId="urn:microsoft.com/office/officeart/2005/8/layout/orgChart1"/>
    <dgm:cxn modelId="{868AD9E0-15D1-4F39-94BC-7EBF68677674}" type="presParOf" srcId="{D352E302-9576-4FDE-B8D8-1EEEB6EA8E56}" destId="{015953C3-6165-4473-97BD-D6A0EE7B43AF}" srcOrd="0" destOrd="0" presId="urn:microsoft.com/office/officeart/2005/8/layout/orgChart1"/>
    <dgm:cxn modelId="{A0829D20-7E7D-4AE8-B06B-98A397A07F07}" type="presParOf" srcId="{D352E302-9576-4FDE-B8D8-1EEEB6EA8E56}" destId="{9088CDB4-AC24-4AE3-A328-7232A6524716}" srcOrd="1" destOrd="0" presId="urn:microsoft.com/office/officeart/2005/8/layout/orgChart1"/>
    <dgm:cxn modelId="{28755C2C-BE35-4D8C-8F4E-C249F6B47688}" type="presParOf" srcId="{0B495E0A-E4BB-42A3-9E41-3734D901508F}" destId="{8C419751-02B4-4B88-89F4-EB760A60A8B6}" srcOrd="1" destOrd="0" presId="urn:microsoft.com/office/officeart/2005/8/layout/orgChart1"/>
    <dgm:cxn modelId="{0815C80E-62AC-4CDE-93F1-80BC9C8CCB83}" type="presParOf" srcId="{0B495E0A-E4BB-42A3-9E41-3734D901508F}" destId="{571DAD88-1ADE-459E-BCFB-FB2AB87A1DC9}" srcOrd="2" destOrd="0" presId="urn:microsoft.com/office/officeart/2005/8/layout/orgChart1"/>
    <dgm:cxn modelId="{7BB4B5E6-1F81-4435-B1B1-2E2C63480EC0}" type="presParOf" srcId="{81AA5FE1-08C8-4642-9E21-CB5EED1DB5F3}" destId="{9EDB4F58-778A-4848-AA4A-B321C707EBA6}" srcOrd="4" destOrd="0" presId="urn:microsoft.com/office/officeart/2005/8/layout/orgChart1"/>
    <dgm:cxn modelId="{07F86E0E-FF6C-47DC-9FBF-9BAC613412E3}" type="presParOf" srcId="{81AA5FE1-08C8-4642-9E21-CB5EED1DB5F3}" destId="{0296FC35-B7E7-4DE1-BFA7-285991EC542D}" srcOrd="5" destOrd="0" presId="urn:microsoft.com/office/officeart/2005/8/layout/orgChart1"/>
    <dgm:cxn modelId="{D532763B-3FE3-4CDC-B007-1E9713D0ACAC}" type="presParOf" srcId="{0296FC35-B7E7-4DE1-BFA7-285991EC542D}" destId="{4A7C28C5-712C-4D47-B88B-C464E3062E54}" srcOrd="0" destOrd="0" presId="urn:microsoft.com/office/officeart/2005/8/layout/orgChart1"/>
    <dgm:cxn modelId="{DCC9573D-7CC6-4126-BE8F-B44A410F4EAE}" type="presParOf" srcId="{4A7C28C5-712C-4D47-B88B-C464E3062E54}" destId="{1F4D5770-120B-495F-AD68-3ADA4B40F857}" srcOrd="0" destOrd="0" presId="urn:microsoft.com/office/officeart/2005/8/layout/orgChart1"/>
    <dgm:cxn modelId="{E7BA3E59-2B1F-408A-89C0-F258DA1FE974}" type="presParOf" srcId="{4A7C28C5-712C-4D47-B88B-C464E3062E54}" destId="{9730F27C-4846-4B44-8A83-600FB87C595C}" srcOrd="1" destOrd="0" presId="urn:microsoft.com/office/officeart/2005/8/layout/orgChart1"/>
    <dgm:cxn modelId="{6E3E78AB-7B66-41C1-A6A2-8966DADD4FD6}" type="presParOf" srcId="{0296FC35-B7E7-4DE1-BFA7-285991EC542D}" destId="{DD4B1FF8-60EF-473F-9D22-0B54BC20BDC2}" srcOrd="1" destOrd="0" presId="urn:microsoft.com/office/officeart/2005/8/layout/orgChart1"/>
    <dgm:cxn modelId="{359F8378-C78C-4F35-8164-95C4E25DDD65}" type="presParOf" srcId="{0296FC35-B7E7-4DE1-BFA7-285991EC542D}" destId="{A40F9108-A177-4836-8462-ECF6E6FEA5D4}" srcOrd="2" destOrd="0" presId="urn:microsoft.com/office/officeart/2005/8/layout/orgChart1"/>
    <dgm:cxn modelId="{5089AB39-278F-4377-A20D-C6FF49B9AAD1}" type="presParOf" srcId="{81AA5FE1-08C8-4642-9E21-CB5EED1DB5F3}" destId="{C5026AC1-01D5-4C81-9D74-F932F113D44F}" srcOrd="6" destOrd="0" presId="urn:microsoft.com/office/officeart/2005/8/layout/orgChart1"/>
    <dgm:cxn modelId="{171B92A5-2DCF-4BAC-B097-57B24DB9B8FB}" type="presParOf" srcId="{81AA5FE1-08C8-4642-9E21-CB5EED1DB5F3}" destId="{9FA534E2-17FB-41DA-95E0-67E77711A9B3}" srcOrd="7" destOrd="0" presId="urn:microsoft.com/office/officeart/2005/8/layout/orgChart1"/>
    <dgm:cxn modelId="{ADA0E700-BF04-4203-AC16-E085B6FB5FE0}" type="presParOf" srcId="{9FA534E2-17FB-41DA-95E0-67E77711A9B3}" destId="{95A7C492-6B19-4E95-94AF-A30C5FAED9E8}" srcOrd="0" destOrd="0" presId="urn:microsoft.com/office/officeart/2005/8/layout/orgChart1"/>
    <dgm:cxn modelId="{83568586-2A56-4DF2-83FD-3713C533308F}" type="presParOf" srcId="{95A7C492-6B19-4E95-94AF-A30C5FAED9E8}" destId="{CC7F3460-EF4A-42E1-93F8-1347B0992A0D}" srcOrd="0" destOrd="0" presId="urn:microsoft.com/office/officeart/2005/8/layout/orgChart1"/>
    <dgm:cxn modelId="{D1C4C464-413A-4DE9-B932-A1728742E6B9}" type="presParOf" srcId="{95A7C492-6B19-4E95-94AF-A30C5FAED9E8}" destId="{9C796F43-A066-40CF-8FFF-F3C420CB5548}" srcOrd="1" destOrd="0" presId="urn:microsoft.com/office/officeart/2005/8/layout/orgChart1"/>
    <dgm:cxn modelId="{83F7CBEC-D08A-4173-9D9A-887B324003BD}" type="presParOf" srcId="{9FA534E2-17FB-41DA-95E0-67E77711A9B3}" destId="{F6F6E758-D5BF-4A2F-AEA9-BDB05202F3C5}" srcOrd="1" destOrd="0" presId="urn:microsoft.com/office/officeart/2005/8/layout/orgChart1"/>
    <dgm:cxn modelId="{72C5F653-6EDD-4BF5-A7E5-45C2AD09CF10}" type="presParOf" srcId="{9FA534E2-17FB-41DA-95E0-67E77711A9B3}" destId="{924EAD37-A7B5-47D5-B7A8-1DAFE788A4E0}" srcOrd="2" destOrd="0" presId="urn:microsoft.com/office/officeart/2005/8/layout/orgChart1"/>
    <dgm:cxn modelId="{0FEF8681-05ED-47C6-B304-6320B37874E6}" type="presParOf" srcId="{81AA5FE1-08C8-4642-9E21-CB5EED1DB5F3}" destId="{7A848225-331E-4C72-A3E6-B2F3021DC62F}" srcOrd="8" destOrd="0" presId="urn:microsoft.com/office/officeart/2005/8/layout/orgChart1"/>
    <dgm:cxn modelId="{7F1CB4C9-B736-45FD-B133-545B6727E548}" type="presParOf" srcId="{81AA5FE1-08C8-4642-9E21-CB5EED1DB5F3}" destId="{0A5CB962-311D-4E90-A5B8-C2465A0C168F}" srcOrd="9" destOrd="0" presId="urn:microsoft.com/office/officeart/2005/8/layout/orgChart1"/>
    <dgm:cxn modelId="{771F70C5-471F-45C4-8EF6-FBDD1CF868BE}" type="presParOf" srcId="{0A5CB962-311D-4E90-A5B8-C2465A0C168F}" destId="{43D75A7D-4190-4D9F-8C5E-C4C4F623D526}" srcOrd="0" destOrd="0" presId="urn:microsoft.com/office/officeart/2005/8/layout/orgChart1"/>
    <dgm:cxn modelId="{61E96DBE-70E0-4726-8E2E-47057F96D272}" type="presParOf" srcId="{43D75A7D-4190-4D9F-8C5E-C4C4F623D526}" destId="{4CD0B08A-C29E-46FC-9722-8D0D5F204024}" srcOrd="0" destOrd="0" presId="urn:microsoft.com/office/officeart/2005/8/layout/orgChart1"/>
    <dgm:cxn modelId="{56941C62-C117-46F7-B3E0-E23CC7A11E7F}" type="presParOf" srcId="{43D75A7D-4190-4D9F-8C5E-C4C4F623D526}" destId="{D4A7B8C6-DD1D-415A-8873-750DE5569EE2}" srcOrd="1" destOrd="0" presId="urn:microsoft.com/office/officeart/2005/8/layout/orgChart1"/>
    <dgm:cxn modelId="{CCECC02E-6887-4255-A14B-8CB06999F5BB}" type="presParOf" srcId="{0A5CB962-311D-4E90-A5B8-C2465A0C168F}" destId="{5DEE2729-3A5F-4899-8CD2-5B4909E4E051}" srcOrd="1" destOrd="0" presId="urn:microsoft.com/office/officeart/2005/8/layout/orgChart1"/>
    <dgm:cxn modelId="{C9156183-59E5-49BA-AB46-1D79E941B807}" type="presParOf" srcId="{0A5CB962-311D-4E90-A5B8-C2465A0C168F}" destId="{0D443DBA-77F8-4E6D-818F-6E38AD5E8CFE}" srcOrd="2" destOrd="0" presId="urn:microsoft.com/office/officeart/2005/8/layout/orgChart1"/>
    <dgm:cxn modelId="{B840A208-BF2C-4FDC-9E38-DC015219C209}" type="presParOf" srcId="{A0FE48EA-E591-4F25-BC24-948BB830ED06}" destId="{17B9D3A6-7359-4EC0-A1BC-A3684646026B}" srcOrd="2" destOrd="0" presId="urn:microsoft.com/office/officeart/2005/8/layout/orgChart1"/>
    <dgm:cxn modelId="{1C04E460-0857-4638-968C-B237FB861FF5}" type="presParOf" srcId="{17B9D3A6-7359-4EC0-A1BC-A3684646026B}" destId="{D307BDB8-2C64-4D82-B23B-F8294AEF8DE0}" srcOrd="0" destOrd="0" presId="urn:microsoft.com/office/officeart/2005/8/layout/orgChart1"/>
    <dgm:cxn modelId="{A8E69D86-7869-44F9-9F4E-EC71FAFC870D}" type="presParOf" srcId="{17B9D3A6-7359-4EC0-A1BC-A3684646026B}" destId="{A8D7617E-DDB6-476D-B321-F5F3F8BCC9B8}" srcOrd="1" destOrd="0" presId="urn:microsoft.com/office/officeart/2005/8/layout/orgChart1"/>
    <dgm:cxn modelId="{DD593176-F18A-425B-B528-67BEC68109C1}" type="presParOf" srcId="{A8D7617E-DDB6-476D-B321-F5F3F8BCC9B8}" destId="{E4C93203-869F-44B6-B21D-B58633B6BB12}" srcOrd="0" destOrd="0" presId="urn:microsoft.com/office/officeart/2005/8/layout/orgChart1"/>
    <dgm:cxn modelId="{6C5E261E-AB56-45DC-B0D7-56B22E584394}" type="presParOf" srcId="{E4C93203-869F-44B6-B21D-B58633B6BB12}" destId="{0935E544-8077-4E62-896F-00E89FEF8D50}" srcOrd="0" destOrd="0" presId="urn:microsoft.com/office/officeart/2005/8/layout/orgChart1"/>
    <dgm:cxn modelId="{1844152B-3FAF-497D-9958-4292AD414AFF}" type="presParOf" srcId="{E4C93203-869F-44B6-B21D-B58633B6BB12}" destId="{F20109FB-B470-4C5E-B03C-5AD56091E984}" srcOrd="1" destOrd="0" presId="urn:microsoft.com/office/officeart/2005/8/layout/orgChart1"/>
    <dgm:cxn modelId="{1454A42E-F766-4F54-ADBF-1CD345913FD9}" type="presParOf" srcId="{A8D7617E-DDB6-476D-B321-F5F3F8BCC9B8}" destId="{FDA690C5-8B93-47CC-BAF0-DB828CC8B2FD}" srcOrd="1" destOrd="0" presId="urn:microsoft.com/office/officeart/2005/8/layout/orgChart1"/>
    <dgm:cxn modelId="{68806668-3C36-4968-B461-C792F85AF7B3}" type="presParOf" srcId="{A8D7617E-DDB6-476D-B321-F5F3F8BCC9B8}" destId="{8CC8EE10-B015-49AB-96C7-E554213DC8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7BDB8-2C64-4D82-B23B-F8294AEF8DE0}">
      <dsp:nvSpPr>
        <dsp:cNvPr id="0" name=""/>
        <dsp:cNvSpPr/>
      </dsp:nvSpPr>
      <dsp:spPr>
        <a:xfrm>
          <a:off x="3334456" y="1271881"/>
          <a:ext cx="905270" cy="861296"/>
        </a:xfrm>
        <a:custGeom>
          <a:avLst/>
          <a:gdLst/>
          <a:ahLst/>
          <a:cxnLst/>
          <a:rect l="0" t="0" r="0" b="0"/>
          <a:pathLst>
            <a:path>
              <a:moveTo>
                <a:pt x="905270" y="0"/>
              </a:moveTo>
              <a:lnTo>
                <a:pt x="0" y="861296"/>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7A848225-331E-4C72-A3E6-B2F3021DC62F}">
      <dsp:nvSpPr>
        <dsp:cNvPr id="0" name=""/>
        <dsp:cNvSpPr/>
      </dsp:nvSpPr>
      <dsp:spPr>
        <a:xfrm>
          <a:off x="4239727" y="1271881"/>
          <a:ext cx="3541315" cy="2079991"/>
        </a:xfrm>
        <a:custGeom>
          <a:avLst/>
          <a:gdLst/>
          <a:ahLst/>
          <a:cxnLst/>
          <a:rect l="0" t="0" r="0" b="0"/>
          <a:pathLst>
            <a:path>
              <a:moveTo>
                <a:pt x="0" y="0"/>
              </a:moveTo>
              <a:lnTo>
                <a:pt x="0" y="1980524"/>
              </a:lnTo>
              <a:lnTo>
                <a:pt x="3541315" y="1980524"/>
              </a:lnTo>
              <a:lnTo>
                <a:pt x="3541315" y="2079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026AC1-01D5-4C81-9D74-F932F113D44F}">
      <dsp:nvSpPr>
        <dsp:cNvPr id="0" name=""/>
        <dsp:cNvSpPr/>
      </dsp:nvSpPr>
      <dsp:spPr>
        <a:xfrm>
          <a:off x="4239727" y="1271881"/>
          <a:ext cx="1727520" cy="2079991"/>
        </a:xfrm>
        <a:custGeom>
          <a:avLst/>
          <a:gdLst/>
          <a:ahLst/>
          <a:cxnLst/>
          <a:rect l="0" t="0" r="0" b="0"/>
          <a:pathLst>
            <a:path>
              <a:moveTo>
                <a:pt x="0" y="0"/>
              </a:moveTo>
              <a:lnTo>
                <a:pt x="0" y="1980524"/>
              </a:lnTo>
              <a:lnTo>
                <a:pt x="1727520" y="1980524"/>
              </a:lnTo>
              <a:lnTo>
                <a:pt x="1727520" y="2079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B4F58-778A-4848-AA4A-B321C707EBA6}">
      <dsp:nvSpPr>
        <dsp:cNvPr id="0" name=""/>
        <dsp:cNvSpPr/>
      </dsp:nvSpPr>
      <dsp:spPr>
        <a:xfrm>
          <a:off x="4194007" y="1271881"/>
          <a:ext cx="91440" cy="2079991"/>
        </a:xfrm>
        <a:custGeom>
          <a:avLst/>
          <a:gdLst/>
          <a:ahLst/>
          <a:cxnLst/>
          <a:rect l="0" t="0" r="0" b="0"/>
          <a:pathLst>
            <a:path>
              <a:moveTo>
                <a:pt x="45720" y="0"/>
              </a:moveTo>
              <a:lnTo>
                <a:pt x="45720" y="1980524"/>
              </a:lnTo>
              <a:lnTo>
                <a:pt x="69094" y="1980524"/>
              </a:lnTo>
              <a:lnTo>
                <a:pt x="69094" y="2079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2C0B0C-0FBC-4D32-A957-A76689A470B4}">
      <dsp:nvSpPr>
        <dsp:cNvPr id="0" name=""/>
        <dsp:cNvSpPr/>
      </dsp:nvSpPr>
      <dsp:spPr>
        <a:xfrm>
          <a:off x="2579636" y="1271881"/>
          <a:ext cx="1660091" cy="2079991"/>
        </a:xfrm>
        <a:custGeom>
          <a:avLst/>
          <a:gdLst/>
          <a:ahLst/>
          <a:cxnLst/>
          <a:rect l="0" t="0" r="0" b="0"/>
          <a:pathLst>
            <a:path>
              <a:moveTo>
                <a:pt x="1660091" y="0"/>
              </a:moveTo>
              <a:lnTo>
                <a:pt x="1660091" y="1980524"/>
              </a:lnTo>
              <a:lnTo>
                <a:pt x="0" y="1980524"/>
              </a:lnTo>
              <a:lnTo>
                <a:pt x="0" y="2079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2C291-AFD9-47A2-BA92-D82112D5D2CF}">
      <dsp:nvSpPr>
        <dsp:cNvPr id="0" name=""/>
        <dsp:cNvSpPr/>
      </dsp:nvSpPr>
      <dsp:spPr>
        <a:xfrm>
          <a:off x="808038" y="1271881"/>
          <a:ext cx="3431689" cy="2079991"/>
        </a:xfrm>
        <a:custGeom>
          <a:avLst/>
          <a:gdLst/>
          <a:ahLst/>
          <a:cxnLst/>
          <a:rect l="0" t="0" r="0" b="0"/>
          <a:pathLst>
            <a:path>
              <a:moveTo>
                <a:pt x="3431689" y="0"/>
              </a:moveTo>
              <a:lnTo>
                <a:pt x="3431689" y="1980524"/>
              </a:lnTo>
              <a:lnTo>
                <a:pt x="0" y="1980524"/>
              </a:lnTo>
              <a:lnTo>
                <a:pt x="0" y="20799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35EBB-9642-40C6-B7CE-A053C5BBB1EA}">
      <dsp:nvSpPr>
        <dsp:cNvPr id="0" name=""/>
        <dsp:cNvSpPr/>
      </dsp:nvSpPr>
      <dsp:spPr>
        <a:xfrm>
          <a:off x="3408114" y="0"/>
          <a:ext cx="1663226" cy="1271881"/>
        </a:xfrm>
        <a:prstGeom prst="rect">
          <a:avLst/>
        </a:prstGeom>
        <a:solidFill>
          <a:schemeClr val="accent1"/>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HUGO Steering Committee</a:t>
          </a:r>
          <a:endParaRPr lang="en-US" sz="1800" b="1" kern="1200" dirty="0">
            <a:solidFill>
              <a:schemeClr val="bg1"/>
            </a:solidFill>
          </a:endParaRPr>
        </a:p>
      </dsp:txBody>
      <dsp:txXfrm>
        <a:off x="3408114" y="0"/>
        <a:ext cx="1663226" cy="1271881"/>
      </dsp:txXfrm>
    </dsp:sp>
    <dsp:sp modelId="{EEBBC66A-5085-4FA9-BCB8-EDA676E78253}">
      <dsp:nvSpPr>
        <dsp:cNvPr id="0" name=""/>
        <dsp:cNvSpPr/>
      </dsp:nvSpPr>
      <dsp:spPr>
        <a:xfrm>
          <a:off x="5962" y="3351873"/>
          <a:ext cx="1604152" cy="1271881"/>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Regional Pharmacy Group</a:t>
          </a:r>
          <a:endParaRPr lang="en-US" sz="2000" b="1" kern="1200" dirty="0"/>
        </a:p>
      </dsp:txBody>
      <dsp:txXfrm>
        <a:off x="5962" y="3351873"/>
        <a:ext cx="1604152" cy="1271881"/>
      </dsp:txXfrm>
    </dsp:sp>
    <dsp:sp modelId="{015953C3-6165-4473-97BD-D6A0EE7B43AF}">
      <dsp:nvSpPr>
        <dsp:cNvPr id="0" name=""/>
        <dsp:cNvSpPr/>
      </dsp:nvSpPr>
      <dsp:spPr>
        <a:xfrm>
          <a:off x="1809048" y="3351873"/>
          <a:ext cx="1541176" cy="1517450"/>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Lab and DI groups</a:t>
          </a:r>
          <a:endParaRPr lang="en-US" sz="1800" b="1" kern="1200" dirty="0"/>
        </a:p>
      </dsp:txBody>
      <dsp:txXfrm>
        <a:off x="1809048" y="3351873"/>
        <a:ext cx="1541176" cy="1517450"/>
      </dsp:txXfrm>
    </dsp:sp>
    <dsp:sp modelId="{1F4D5770-120B-495F-AD68-3ADA4B40F857}">
      <dsp:nvSpPr>
        <dsp:cNvPr id="0" name=""/>
        <dsp:cNvSpPr/>
      </dsp:nvSpPr>
      <dsp:spPr>
        <a:xfrm>
          <a:off x="3549158" y="3351873"/>
          <a:ext cx="1427888" cy="1555324"/>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Clinician and Ambulatory Group</a:t>
          </a:r>
          <a:endParaRPr lang="en-US" sz="1800" b="1" kern="1200" dirty="0"/>
        </a:p>
      </dsp:txBody>
      <dsp:txXfrm>
        <a:off x="3549158" y="3351873"/>
        <a:ext cx="1427888" cy="1555324"/>
      </dsp:txXfrm>
    </dsp:sp>
    <dsp:sp modelId="{CC7F3460-EF4A-42E1-93F8-1347B0992A0D}">
      <dsp:nvSpPr>
        <dsp:cNvPr id="0" name=""/>
        <dsp:cNvSpPr/>
      </dsp:nvSpPr>
      <dsp:spPr>
        <a:xfrm>
          <a:off x="5175980" y="3351873"/>
          <a:ext cx="1582535" cy="1404447"/>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Provider Engagement Group</a:t>
          </a:r>
        </a:p>
      </dsp:txBody>
      <dsp:txXfrm>
        <a:off x="5175980" y="3351873"/>
        <a:ext cx="1582535" cy="1404447"/>
      </dsp:txXfrm>
    </dsp:sp>
    <dsp:sp modelId="{4CD0B08A-C29E-46FC-9722-8D0D5F204024}">
      <dsp:nvSpPr>
        <dsp:cNvPr id="0" name=""/>
        <dsp:cNvSpPr/>
      </dsp:nvSpPr>
      <dsp:spPr>
        <a:xfrm>
          <a:off x="6957448" y="3351873"/>
          <a:ext cx="1647188" cy="1384080"/>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Regional Professional Practice Group</a:t>
          </a:r>
          <a:endParaRPr lang="en-US" sz="1800" b="1" kern="1200" dirty="0"/>
        </a:p>
      </dsp:txBody>
      <dsp:txXfrm>
        <a:off x="6957448" y="3351873"/>
        <a:ext cx="1647188" cy="1384080"/>
      </dsp:txXfrm>
    </dsp:sp>
    <dsp:sp modelId="{0935E544-8077-4E62-896F-00E89FEF8D50}">
      <dsp:nvSpPr>
        <dsp:cNvPr id="0" name=""/>
        <dsp:cNvSpPr/>
      </dsp:nvSpPr>
      <dsp:spPr>
        <a:xfrm>
          <a:off x="3334456" y="1353116"/>
          <a:ext cx="1867512" cy="1560122"/>
        </a:xfrm>
        <a:prstGeom prst="rect">
          <a:avLst/>
        </a:prstGeom>
        <a:solidFill>
          <a:schemeClr val="accent1">
            <a:hueOff val="0"/>
            <a:satOff val="0"/>
            <a:lumOff val="0"/>
            <a:alphaOff val="0"/>
          </a:schemeClr>
        </a:solidFill>
        <a:ln w="317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kern="1200" dirty="0" smtClean="0"/>
        </a:p>
        <a:p>
          <a:pPr lvl="0" algn="ctr" defTabSz="800100">
            <a:lnSpc>
              <a:spcPct val="90000"/>
            </a:lnSpc>
            <a:spcBef>
              <a:spcPct val="0"/>
            </a:spcBef>
            <a:spcAft>
              <a:spcPct val="35000"/>
            </a:spcAft>
          </a:pPr>
          <a:r>
            <a:rPr lang="en-US" sz="1800" b="1" kern="1200" dirty="0" smtClean="0"/>
            <a:t>Clinician + Provider Advisory Committee</a:t>
          </a:r>
        </a:p>
        <a:p>
          <a:pPr lvl="0" algn="ctr" defTabSz="800100">
            <a:lnSpc>
              <a:spcPct val="90000"/>
            </a:lnSpc>
            <a:spcBef>
              <a:spcPct val="0"/>
            </a:spcBef>
            <a:spcAft>
              <a:spcPct val="35000"/>
            </a:spcAft>
          </a:pPr>
          <a:endParaRPr lang="en-US" sz="900" b="1" kern="1200" dirty="0"/>
        </a:p>
      </dsp:txBody>
      <dsp:txXfrm>
        <a:off x="3334456" y="1353116"/>
        <a:ext cx="1867512" cy="15601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3B402-97A7-4100-82A2-7BF0DF9F6FEC}" type="datetimeFigureOut">
              <a:rPr lang="en-US" smtClean="0"/>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66A0B-7C0C-4EEC-9957-04A2D283F927}" type="slidenum">
              <a:rPr lang="en-US" smtClean="0"/>
              <a:t>‹#›</a:t>
            </a:fld>
            <a:endParaRPr lang="en-US"/>
          </a:p>
        </p:txBody>
      </p:sp>
    </p:spTree>
    <p:extLst>
      <p:ext uri="{BB962C8B-B14F-4D97-AF65-F5344CB8AC3E}">
        <p14:creationId xmlns:p14="http://schemas.microsoft.com/office/powerpoint/2010/main" val="171059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880A3-9D89-464A-A1EE-B40877F0D013}" type="slidenum">
              <a:rPr lang="en-US" smtClean="0"/>
              <a:t>6</a:t>
            </a:fld>
            <a:endParaRPr lang="en-US" dirty="0"/>
          </a:p>
        </p:txBody>
      </p:sp>
    </p:spTree>
    <p:extLst>
      <p:ext uri="{BB962C8B-B14F-4D97-AF65-F5344CB8AC3E}">
        <p14:creationId xmlns:p14="http://schemas.microsoft.com/office/powerpoint/2010/main" val="215706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a:t>
            </a:r>
          </a:p>
          <a:p>
            <a:r>
              <a:rPr lang="en-US" dirty="0" smtClean="0"/>
              <a:t>Very customized</a:t>
            </a:r>
          </a:p>
          <a:p>
            <a:r>
              <a:rPr lang="en-US" dirty="0" smtClean="0"/>
              <a:t>Different</a:t>
            </a:r>
            <a:r>
              <a:rPr lang="en-US" baseline="0" dirty="0" smtClean="0"/>
              <a:t> tabs, filters and columns based on position</a:t>
            </a:r>
            <a:r>
              <a:rPr lang="en-US" dirty="0" smtClean="0"/>
              <a:t> </a:t>
            </a:r>
          </a:p>
          <a:p>
            <a:r>
              <a:rPr lang="en-US" dirty="0" smtClean="0"/>
              <a:t>- Co-sign column</a:t>
            </a:r>
            <a:r>
              <a:rPr lang="en-US" baseline="0" dirty="0" smtClean="0"/>
              <a:t> on the physician view that indicates orders that need co-signature</a:t>
            </a:r>
            <a:endParaRPr lang="en-US" dirty="0" smtClean="0"/>
          </a:p>
          <a:p>
            <a:pPr marL="171450" indent="-171450">
              <a:buFontTx/>
              <a:buChar char="-"/>
            </a:pPr>
            <a:r>
              <a:rPr lang="en-US" dirty="0" smtClean="0"/>
              <a:t>Nurse</a:t>
            </a:r>
            <a:r>
              <a:rPr lang="en-US" baseline="0" dirty="0" smtClean="0"/>
              <a:t> Review column on the nursing view that indicates when new orders are entered or when order details are changed</a:t>
            </a:r>
          </a:p>
          <a:p>
            <a:pPr marL="171450" indent="-171450">
              <a:buFontTx/>
              <a:buChar char="-"/>
            </a:pPr>
            <a:r>
              <a:rPr lang="en-US" baseline="0" dirty="0" smtClean="0"/>
              <a:t>MAR column to indicate number of medications to be given</a:t>
            </a:r>
          </a:p>
          <a:p>
            <a:pPr marL="171450" indent="-171450">
              <a:buFontTx/>
              <a:buChar char="-"/>
            </a:pPr>
            <a:r>
              <a:rPr lang="en-US" baseline="0" dirty="0" smtClean="0"/>
              <a:t>“Yes, you have to look at the tracking board”</a:t>
            </a:r>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38</a:t>
            </a:fld>
            <a:endParaRPr lang="en-US" dirty="0"/>
          </a:p>
        </p:txBody>
      </p:sp>
    </p:spTree>
    <p:extLst>
      <p:ext uri="{BB962C8B-B14F-4D97-AF65-F5344CB8AC3E}">
        <p14:creationId xmlns:p14="http://schemas.microsoft.com/office/powerpoint/2010/main" val="251205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a:t>
            </a:r>
          </a:p>
          <a:p>
            <a:r>
              <a:rPr lang="en-US" dirty="0" smtClean="0"/>
              <a:t>- Patient’s are registered under EP at sites with multiple</a:t>
            </a:r>
            <a:r>
              <a:rPr lang="en-US" baseline="0" dirty="0" smtClean="0"/>
              <a:t> EP coverage</a:t>
            </a:r>
            <a:endParaRPr lang="en-US" dirty="0" smtClean="0"/>
          </a:p>
          <a:p>
            <a:r>
              <a:rPr lang="en-US" dirty="0" smtClean="0"/>
              <a:t>- Programming rule developed to update the attending</a:t>
            </a:r>
            <a:r>
              <a:rPr lang="en-US" baseline="0" dirty="0" smtClean="0"/>
              <a:t> physician into the registration conversation instantaneously</a:t>
            </a:r>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39</a:t>
            </a:fld>
            <a:endParaRPr lang="en-US" dirty="0"/>
          </a:p>
        </p:txBody>
      </p:sp>
    </p:spTree>
    <p:extLst>
      <p:ext uri="{BB962C8B-B14F-4D97-AF65-F5344CB8AC3E}">
        <p14:creationId xmlns:p14="http://schemas.microsoft.com/office/powerpoint/2010/main" val="1009571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a:t>
            </a:r>
          </a:p>
          <a:p>
            <a:r>
              <a:rPr lang="en-US" dirty="0" smtClean="0"/>
              <a:t>- Includes triage documentation</a:t>
            </a:r>
            <a:r>
              <a:rPr lang="en-US" baseline="0" dirty="0" smtClean="0"/>
              <a:t> and vitals</a:t>
            </a:r>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40</a:t>
            </a:fld>
            <a:endParaRPr lang="en-US" dirty="0"/>
          </a:p>
        </p:txBody>
      </p:sp>
    </p:spTree>
    <p:extLst>
      <p:ext uri="{BB962C8B-B14F-4D97-AF65-F5344CB8AC3E}">
        <p14:creationId xmlns:p14="http://schemas.microsoft.com/office/powerpoint/2010/main" val="313116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41</a:t>
            </a:fld>
            <a:endParaRPr lang="en-US" dirty="0"/>
          </a:p>
        </p:txBody>
      </p:sp>
    </p:spTree>
    <p:extLst>
      <p:ext uri="{BB962C8B-B14F-4D97-AF65-F5344CB8AC3E}">
        <p14:creationId xmlns:p14="http://schemas.microsoft.com/office/powerpoint/2010/main" val="363555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a:t>
            </a:r>
          </a:p>
          <a:p>
            <a:pPr marL="171450" indent="-171450">
              <a:buFontTx/>
              <a:buChar char="-"/>
            </a:pPr>
            <a:r>
              <a:rPr lang="en-US" dirty="0" smtClean="0"/>
              <a:t>example:  DKA was</a:t>
            </a:r>
            <a:r>
              <a:rPr lang="en-US" baseline="0" dirty="0" smtClean="0"/>
              <a:t> developed and owned by Endocrinology, STEMI owned by cardiology </a:t>
            </a:r>
          </a:p>
          <a:p>
            <a:pPr marL="171450" indent="-171450">
              <a:buFontTx/>
              <a:buChar char="-"/>
            </a:pPr>
            <a:r>
              <a:rPr lang="en-US" baseline="0" dirty="0" smtClean="0"/>
              <a:t>ED Cellulitis 5 day multi phase plan</a:t>
            </a:r>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42</a:t>
            </a:fld>
            <a:endParaRPr lang="en-US" dirty="0"/>
          </a:p>
        </p:txBody>
      </p:sp>
    </p:spTree>
    <p:extLst>
      <p:ext uri="{BB962C8B-B14F-4D97-AF65-F5344CB8AC3E}">
        <p14:creationId xmlns:p14="http://schemas.microsoft.com/office/powerpoint/2010/main" val="14952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a:t>
            </a:r>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44</a:t>
            </a:fld>
            <a:endParaRPr lang="en-US" dirty="0"/>
          </a:p>
        </p:txBody>
      </p:sp>
    </p:spTree>
    <p:extLst>
      <p:ext uri="{BB962C8B-B14F-4D97-AF65-F5344CB8AC3E}">
        <p14:creationId xmlns:p14="http://schemas.microsoft.com/office/powerpoint/2010/main" val="33834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Andrew</a:t>
            </a:r>
          </a:p>
          <a:p>
            <a:endParaRPr lang="en-US" dirty="0"/>
          </a:p>
          <a:p>
            <a:pPr marL="171450" indent="-171450">
              <a:buFont typeface="Arial" panose="020B0604020202020204" pitchFamily="34" charset="0"/>
              <a:buChar char="•"/>
            </a:pPr>
            <a:r>
              <a:rPr lang="en-US" dirty="0"/>
              <a:t>Encounter based system causes issues for providers - have to be aware what encounter they are on as we keep both open for reporting purposes and to match current build</a:t>
            </a:r>
          </a:p>
          <a:p>
            <a:pPr marL="171450" indent="-171450">
              <a:buFont typeface="Arial" panose="020B0604020202020204" pitchFamily="34" charset="0"/>
              <a:buChar char="•"/>
            </a:pPr>
            <a:r>
              <a:rPr lang="en-US" dirty="0"/>
              <a:t>Regional admissions have different processes at some sites - causes confusion</a:t>
            </a:r>
          </a:p>
          <a:p>
            <a:pPr marL="171450" indent="-171450">
              <a:buFont typeface="Arial" panose="020B0604020202020204" pitchFamily="34" charset="0"/>
              <a:buChar char="•"/>
            </a:pPr>
            <a:r>
              <a:rPr lang="en-US" dirty="0"/>
              <a:t>Multiple label printers don't print properly with our current setup, providers are forced to pick which printer to send labels to - causing much frustration</a:t>
            </a:r>
          </a:p>
          <a:p>
            <a:pPr marL="171450" indent="-171450">
              <a:buFont typeface="Arial" panose="020B0604020202020204" pitchFamily="34" charset="0"/>
              <a:buChar char="•"/>
            </a:pPr>
            <a:r>
              <a:rPr lang="en-US" dirty="0"/>
              <a:t>Position build - Currently have almost 170 Firstnet positions - This is due to current design of Firstnet </a:t>
            </a:r>
            <a:r>
              <a:rPr lang="en-US" b="0" baseline="0" dirty="0"/>
              <a:t>and multiple combo positions all requiring their own build</a:t>
            </a:r>
          </a:p>
          <a:p>
            <a:pPr marL="171450" indent="-171450">
              <a:buFont typeface="Arial" panose="020B0604020202020204" pitchFamily="34" charset="0"/>
              <a:buChar char="•"/>
            </a:pPr>
            <a:r>
              <a:rPr lang="en-US" b="0" baseline="0" dirty="0"/>
              <a:t>Proposal vs. On Hold orders for Medical Students - Currently we can only show On Hold orders on the tracking board in their own column as a visual cue for our Attending ED docs.  Cerner is fazing out Med Student on Hold, so we will have to readdress in near future. Need to see what Proposed Powerplan functionality looks like and may be able to go to Proposed only</a:t>
            </a:r>
          </a:p>
          <a:p>
            <a:pPr marL="171450" indent="-171450">
              <a:buFont typeface="Arial" panose="020B0604020202020204" pitchFamily="34" charset="0"/>
              <a:buChar char="•"/>
            </a:pPr>
            <a:r>
              <a:rPr lang="en-US" b="0" baseline="0" dirty="0"/>
              <a:t>Needed to better review devices specifically for ED workflow.  Mobile is nice but needs to be big enough to see, keep connection and have a keyboard and ideally a mouse.  </a:t>
            </a:r>
          </a:p>
          <a:p>
            <a:pPr marL="171450" indent="-171450">
              <a:buFont typeface="Arial" panose="020B0604020202020204" pitchFamily="34" charset="0"/>
              <a:buChar char="•"/>
            </a:pPr>
            <a:r>
              <a:rPr lang="en-US" b="0" baseline="0" dirty="0"/>
              <a:t>Order Catalogue - Cannot stress enough how important it is to get your order catalogue cleaned up before implementing CPOE.</a:t>
            </a:r>
          </a:p>
          <a:p>
            <a:pPr marL="171450" indent="-171450">
              <a:buFont typeface="Arial" panose="020B0604020202020204" pitchFamily="34" charset="0"/>
              <a:buChar char="•"/>
            </a:pPr>
            <a:r>
              <a:rPr lang="en-US" b="0" baseline="0" dirty="0"/>
              <a:t>Favorite Sharing and Mpages - On 2012.01.13 code level their are many defects in regards to mpages and favourites.  Essentially cannot use mpage and favourites for single orders - this is to be rectified with code upgrade in fall to 2012.01.30</a:t>
            </a:r>
          </a:p>
          <a:p>
            <a:endParaRPr lang="en-US" b="1" dirty="0"/>
          </a:p>
        </p:txBody>
      </p:sp>
      <p:sp>
        <p:nvSpPr>
          <p:cNvPr id="4" name="Slide Number Placeholder 3"/>
          <p:cNvSpPr>
            <a:spLocks noGrp="1"/>
          </p:cNvSpPr>
          <p:nvPr>
            <p:ph type="sldNum" sz="quarter" idx="10"/>
          </p:nvPr>
        </p:nvSpPr>
        <p:spPr/>
        <p:txBody>
          <a:bodyPr/>
          <a:lstStyle/>
          <a:p>
            <a:fld id="{5DAC2DB1-A489-4A20-B85D-9B6B26EAE0C7}" type="slidenum">
              <a:rPr lang="en-US" smtClean="0"/>
              <a:t>45</a:t>
            </a:fld>
            <a:endParaRPr lang="en-US" dirty="0"/>
          </a:p>
        </p:txBody>
      </p:sp>
    </p:spTree>
    <p:extLst>
      <p:ext uri="{BB962C8B-B14F-4D97-AF65-F5344CB8AC3E}">
        <p14:creationId xmlns:p14="http://schemas.microsoft.com/office/powerpoint/2010/main" val="1520945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46</a:t>
            </a:fld>
            <a:endParaRPr lang="en-US" dirty="0"/>
          </a:p>
        </p:txBody>
      </p:sp>
    </p:spTree>
    <p:extLst>
      <p:ext uri="{BB962C8B-B14F-4D97-AF65-F5344CB8AC3E}">
        <p14:creationId xmlns:p14="http://schemas.microsoft.com/office/powerpoint/2010/main" val="19441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880A3-9D89-464A-A1EE-B40877F0D013}" type="slidenum">
              <a:rPr lang="en-US" smtClean="0"/>
              <a:t>9</a:t>
            </a:fld>
            <a:endParaRPr lang="en-US" dirty="0"/>
          </a:p>
        </p:txBody>
      </p:sp>
    </p:spTree>
    <p:extLst>
      <p:ext uri="{BB962C8B-B14F-4D97-AF65-F5344CB8AC3E}">
        <p14:creationId xmlns:p14="http://schemas.microsoft.com/office/powerpoint/2010/main" val="427002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ABBEF-1963-4983-A460-06CCEFFEE2FA}" type="slidenum">
              <a:rPr lang="en-US" smtClean="0"/>
              <a:pPr/>
              <a:t>10</a:t>
            </a:fld>
            <a:endParaRPr lang="en-US" dirty="0"/>
          </a:p>
        </p:txBody>
      </p:sp>
    </p:spTree>
    <p:extLst>
      <p:ext uri="{BB962C8B-B14F-4D97-AF65-F5344CB8AC3E}">
        <p14:creationId xmlns:p14="http://schemas.microsoft.com/office/powerpoint/2010/main" val="349111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880A3-9D89-464A-A1EE-B40877F0D013}" type="slidenum">
              <a:rPr lang="en-US" smtClean="0"/>
              <a:t>11</a:t>
            </a:fld>
            <a:endParaRPr lang="en-US" dirty="0"/>
          </a:p>
        </p:txBody>
      </p:sp>
    </p:spTree>
    <p:extLst>
      <p:ext uri="{BB962C8B-B14F-4D97-AF65-F5344CB8AC3E}">
        <p14:creationId xmlns:p14="http://schemas.microsoft.com/office/powerpoint/2010/main" val="70848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880A3-9D89-464A-A1EE-B40877F0D013}" type="slidenum">
              <a:rPr lang="en-US" smtClean="0"/>
              <a:t>13</a:t>
            </a:fld>
            <a:endParaRPr lang="en-US" dirty="0"/>
          </a:p>
        </p:txBody>
      </p:sp>
    </p:spTree>
    <p:extLst>
      <p:ext uri="{BB962C8B-B14F-4D97-AF65-F5344CB8AC3E}">
        <p14:creationId xmlns:p14="http://schemas.microsoft.com/office/powerpoint/2010/main" val="31807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Tina</a:t>
            </a:r>
          </a:p>
          <a:p>
            <a:pPr marL="171450" indent="-171450">
              <a:buFontTx/>
              <a:buChar char="-"/>
            </a:pPr>
            <a:r>
              <a:rPr lang="en-US" dirty="0" smtClean="0"/>
              <a:t>2 level</a:t>
            </a:r>
            <a:r>
              <a:rPr lang="en-US" baseline="0" dirty="0" smtClean="0"/>
              <a:t> 1 trauma centres (adult &amp; paediatric), a stroke centre &amp; 8 regional emergency departments</a:t>
            </a:r>
          </a:p>
          <a:p>
            <a:pPr marL="171450" indent="-171450">
              <a:buFontTx/>
              <a:buChar char="-"/>
            </a:pPr>
            <a:r>
              <a:rPr lang="en-US" baseline="0" dirty="0" smtClean="0"/>
              <a:t>London adult ED’s have a single group coverage model</a:t>
            </a:r>
          </a:p>
          <a:p>
            <a:pPr marL="171450" indent="-171450">
              <a:buFontTx/>
              <a:buChar char="-"/>
            </a:pPr>
            <a:r>
              <a:rPr lang="en-US" baseline="0" dirty="0" smtClean="0"/>
              <a:t>Urgent Care Centre has full nursing clinical documentation</a:t>
            </a:r>
          </a:p>
          <a:p>
            <a:pPr marL="171450" indent="-171450">
              <a:buFontTx/>
              <a:buChar char="-"/>
            </a:pPr>
            <a:r>
              <a:rPr lang="en-US" baseline="0" dirty="0" smtClean="0"/>
              <a:t>Hundreds of support staff</a:t>
            </a:r>
          </a:p>
          <a:p>
            <a:pPr marL="171450" indent="-171450">
              <a:buFontTx/>
              <a:buChar char="-"/>
            </a:pPr>
            <a:r>
              <a:rPr lang="en-US" baseline="0" dirty="0" smtClean="0"/>
              <a:t>FC 10,000</a:t>
            </a:r>
          </a:p>
          <a:p>
            <a:pPr marL="171450" indent="-171450">
              <a:buFontTx/>
              <a:buChar char="-"/>
            </a:pPr>
            <a:r>
              <a:rPr lang="en-US" baseline="0" dirty="0" smtClean="0"/>
              <a:t>WG 11,000</a:t>
            </a:r>
          </a:p>
          <a:p>
            <a:pPr marL="171450" indent="-171450">
              <a:buFontTx/>
              <a:buChar char="-"/>
            </a:pPr>
            <a:r>
              <a:rPr lang="en-US" baseline="0" dirty="0" smtClean="0"/>
              <a:t>LM 14,000</a:t>
            </a:r>
          </a:p>
          <a:p>
            <a:pPr marL="171450" indent="-171450">
              <a:buFontTx/>
              <a:buChar char="-"/>
            </a:pPr>
            <a:r>
              <a:rPr lang="en-US" baseline="0" dirty="0" smtClean="0"/>
              <a:t>AH 21,000</a:t>
            </a:r>
          </a:p>
          <a:p>
            <a:pPr marL="171450" indent="-171450">
              <a:buFontTx/>
              <a:buChar char="-"/>
            </a:pPr>
            <a:r>
              <a:rPr lang="en-US" baseline="0" dirty="0" smtClean="0"/>
              <a:t>SM 25,000</a:t>
            </a:r>
          </a:p>
          <a:p>
            <a:pPr marL="171450" indent="-171450">
              <a:buFontTx/>
              <a:buChar char="-"/>
            </a:pPr>
            <a:r>
              <a:rPr lang="en-US" baseline="0" dirty="0" smtClean="0"/>
              <a:t>TG 26,000</a:t>
            </a:r>
          </a:p>
          <a:p>
            <a:pPr marL="171450" indent="-171450">
              <a:buFontTx/>
              <a:buChar char="-"/>
            </a:pPr>
            <a:r>
              <a:rPr lang="en-US" baseline="0" dirty="0" smtClean="0"/>
              <a:t>WH 30,000</a:t>
            </a:r>
          </a:p>
          <a:p>
            <a:pPr marL="171450" indent="-171450">
              <a:buFontTx/>
              <a:buChar char="-"/>
            </a:pPr>
            <a:r>
              <a:rPr lang="en-US" baseline="0" dirty="0" smtClean="0"/>
              <a:t>UCC 34,000</a:t>
            </a:r>
          </a:p>
          <a:p>
            <a:pPr marL="171450" indent="-171450">
              <a:buFontTx/>
              <a:buChar char="-"/>
            </a:pPr>
            <a:r>
              <a:rPr lang="en-US" baseline="0" dirty="0" smtClean="0"/>
              <a:t>Children's 36,000</a:t>
            </a:r>
          </a:p>
          <a:p>
            <a:pPr marL="171450" indent="-171450">
              <a:buFontTx/>
              <a:buChar char="-"/>
            </a:pPr>
            <a:r>
              <a:rPr lang="en-US" baseline="0" dirty="0" smtClean="0"/>
              <a:t>STEGH 36,700</a:t>
            </a:r>
          </a:p>
          <a:p>
            <a:pPr marL="171450" indent="-171450">
              <a:buFontTx/>
              <a:buChar char="-"/>
            </a:pPr>
            <a:r>
              <a:rPr lang="en-US" baseline="0" dirty="0" smtClean="0"/>
              <a:t>UH 50,000</a:t>
            </a:r>
          </a:p>
          <a:p>
            <a:pPr marL="171450" indent="-171450">
              <a:buFontTx/>
              <a:buChar char="-"/>
            </a:pPr>
            <a:r>
              <a:rPr lang="en-US" baseline="0" dirty="0" smtClean="0"/>
              <a:t>VH 66,000</a:t>
            </a:r>
          </a:p>
        </p:txBody>
      </p:sp>
      <p:sp>
        <p:nvSpPr>
          <p:cNvPr id="4" name="Slide Number Placeholder 3"/>
          <p:cNvSpPr>
            <a:spLocks noGrp="1"/>
          </p:cNvSpPr>
          <p:nvPr>
            <p:ph type="sldNum" sz="quarter" idx="10"/>
          </p:nvPr>
        </p:nvSpPr>
        <p:spPr/>
        <p:txBody>
          <a:bodyPr/>
          <a:lstStyle/>
          <a:p>
            <a:fld id="{5DAC2DB1-A489-4A20-B85D-9B6B26EAE0C7}" type="slidenum">
              <a:rPr lang="en-US" smtClean="0"/>
              <a:t>32</a:t>
            </a:fld>
            <a:endParaRPr lang="en-US" dirty="0"/>
          </a:p>
        </p:txBody>
      </p:sp>
    </p:spTree>
    <p:extLst>
      <p:ext uri="{BB962C8B-B14F-4D97-AF65-F5344CB8AC3E}">
        <p14:creationId xmlns:p14="http://schemas.microsoft.com/office/powerpoint/2010/main" val="4079848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Andrew/Tina</a:t>
            </a:r>
          </a:p>
          <a:p>
            <a:pPr marL="0" indent="0">
              <a:buFontTx/>
              <a:buNone/>
            </a:pPr>
            <a:r>
              <a:rPr lang="en-US" dirty="0" smtClean="0"/>
              <a:t>STEGH</a:t>
            </a:r>
          </a:p>
          <a:p>
            <a:pPr marL="171450" indent="-171450">
              <a:buFontTx/>
              <a:buChar char="-"/>
            </a:pPr>
            <a:r>
              <a:rPr lang="en-US" dirty="0" smtClean="0"/>
              <a:t>Pay for results project at STEGH (best</a:t>
            </a:r>
            <a:r>
              <a:rPr lang="en-US" baseline="0" dirty="0" smtClean="0"/>
              <a:t> wait times in the province), did not want to implement and potentially lose funding</a:t>
            </a:r>
          </a:p>
          <a:p>
            <a:pPr marL="171450" indent="-171450">
              <a:buFontTx/>
              <a:buChar char="-"/>
            </a:pPr>
            <a:r>
              <a:rPr lang="en-US" baseline="0" dirty="0" smtClean="0"/>
              <a:t>At the time of admit decision, the EP would then enter all admission orders and medication reconciliation</a:t>
            </a:r>
          </a:p>
          <a:p>
            <a:pPr marL="171450" indent="-171450">
              <a:buFontTx/>
              <a:buChar char="-"/>
            </a:pPr>
            <a:r>
              <a:rPr lang="en-US" baseline="0" dirty="0" smtClean="0"/>
              <a:t>Approval required at the chief of staff/CEO level </a:t>
            </a:r>
          </a:p>
          <a:p>
            <a:pPr marL="0" indent="0">
              <a:buFontTx/>
              <a:buNone/>
            </a:pPr>
            <a:r>
              <a:rPr lang="en-US" baseline="0" dirty="0" smtClean="0"/>
              <a:t>UCC</a:t>
            </a:r>
          </a:p>
          <a:p>
            <a:pPr marL="171450" indent="-171450">
              <a:buFontTx/>
              <a:buChar char="-"/>
            </a:pPr>
            <a:r>
              <a:rPr lang="en-US" baseline="0" dirty="0" smtClean="0"/>
              <a:t>Pilot</a:t>
            </a:r>
          </a:p>
          <a:p>
            <a:pPr marL="0" indent="0">
              <a:buFontTx/>
              <a:buNone/>
            </a:pPr>
            <a:r>
              <a:rPr lang="en-US" baseline="0" dirty="0" smtClean="0"/>
              <a:t>CLMA</a:t>
            </a:r>
          </a:p>
          <a:p>
            <a:pPr marL="0" indent="0">
              <a:buFontTx/>
              <a:buNone/>
            </a:pPr>
            <a:r>
              <a:rPr lang="en-US" baseline="0" dirty="0" smtClean="0"/>
              <a:t>- See next slide</a:t>
            </a:r>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33</a:t>
            </a:fld>
            <a:endParaRPr lang="en-US" dirty="0"/>
          </a:p>
        </p:txBody>
      </p:sp>
    </p:spTree>
    <p:extLst>
      <p:ext uri="{BB962C8B-B14F-4D97-AF65-F5344CB8AC3E}">
        <p14:creationId xmlns:p14="http://schemas.microsoft.com/office/powerpoint/2010/main" val="33346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CLMA was not implemented</a:t>
            </a:r>
            <a:r>
              <a:rPr lang="en-US" baseline="0" dirty="0" smtClean="0"/>
              <a:t> for the following reasons:</a:t>
            </a:r>
          </a:p>
          <a:p>
            <a:pPr marL="171450" indent="-171450">
              <a:buFontTx/>
              <a:buChar char="-"/>
            </a:pPr>
            <a:r>
              <a:rPr lang="en-US" baseline="0" dirty="0" smtClean="0"/>
              <a:t>Not widely used in the ED</a:t>
            </a:r>
          </a:p>
          <a:p>
            <a:pPr marL="171450" indent="-171450">
              <a:buFontTx/>
              <a:buChar char="-"/>
            </a:pPr>
            <a:r>
              <a:rPr lang="en-US" baseline="0" dirty="0" smtClean="0"/>
              <a:t>An order had to be in the system before administering rendering verbal/medical directives difficult to carry out for emergency situations</a:t>
            </a:r>
          </a:p>
          <a:p>
            <a:pPr marL="171450" indent="-171450">
              <a:buFontTx/>
              <a:buChar char="-"/>
            </a:pPr>
            <a:r>
              <a:rPr lang="en-US" baseline="0" dirty="0" smtClean="0"/>
              <a:t>Medications administered by physicians</a:t>
            </a:r>
          </a:p>
          <a:p>
            <a:pPr marL="171450" indent="-171450">
              <a:buFontTx/>
              <a:buChar char="-"/>
            </a:pPr>
            <a:r>
              <a:rPr lang="en-US" baseline="0" dirty="0" smtClean="0"/>
              <a:t>Almost all medications are ordered as Stat, and are not scheduled for a certain time, making it very labour intensive for nurses (fewer medications administered at a time)</a:t>
            </a:r>
          </a:p>
          <a:p>
            <a:pPr marL="171450" indent="-171450">
              <a:buFontTx/>
              <a:buChar char="-"/>
            </a:pPr>
            <a:r>
              <a:rPr lang="en-US" baseline="0" dirty="0" smtClean="0"/>
              <a:t>Study showed that 75% of medications administered in the ED involved just one medication, making it very inefficient</a:t>
            </a:r>
          </a:p>
          <a:p>
            <a:pPr marL="171450" indent="-171450">
              <a:buFontTx/>
              <a:buChar char="-"/>
            </a:pPr>
            <a:r>
              <a:rPr lang="en-US" baseline="0" dirty="0" smtClean="0"/>
              <a:t>Cleaning/logging in at the wow, takes time for just one medication created twice as many steps to administer meds</a:t>
            </a:r>
          </a:p>
          <a:p>
            <a:pPr marL="171450" indent="-171450">
              <a:buFontTx/>
              <a:buChar char="-"/>
            </a:pPr>
            <a:r>
              <a:rPr lang="en-US" baseline="0" dirty="0" smtClean="0"/>
              <a:t>Unpredictable workflow, high acuity, increased workload, alert fatigue and hardware limitations were all factors</a:t>
            </a:r>
          </a:p>
          <a:p>
            <a:pPr marL="171450" indent="-171450">
              <a:buFontTx/>
              <a:buChar char="-"/>
            </a:pPr>
            <a:r>
              <a:rPr lang="en-US" baseline="0" dirty="0" smtClean="0"/>
              <a:t>Children’s ED limitations, bottles of elixirs created another barrier</a:t>
            </a:r>
          </a:p>
          <a:p>
            <a:pPr marL="171450" indent="-171450">
              <a:buFontTx/>
              <a:buChar char="-"/>
            </a:pPr>
            <a:r>
              <a:rPr lang="en-US" baseline="0" dirty="0" smtClean="0"/>
              <a:t>Cook County had trialed and removed within the first week of implementation</a:t>
            </a:r>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34</a:t>
            </a:fld>
            <a:endParaRPr lang="en-US" dirty="0"/>
          </a:p>
        </p:txBody>
      </p:sp>
    </p:spTree>
    <p:extLst>
      <p:ext uri="{BB962C8B-B14F-4D97-AF65-F5344CB8AC3E}">
        <p14:creationId xmlns:p14="http://schemas.microsoft.com/office/powerpoint/2010/main" val="391910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Tina</a:t>
            </a:r>
          </a:p>
          <a:p>
            <a:pPr marL="171450" indent="-171450">
              <a:buFontTx/>
              <a:buChar char="-"/>
            </a:pPr>
            <a:r>
              <a:rPr lang="en-US" dirty="0" smtClean="0"/>
              <a:t>It was recognized early that the triage process was going</a:t>
            </a:r>
            <a:r>
              <a:rPr lang="en-US" baseline="0" dirty="0" smtClean="0"/>
              <a:t> to be a challenge if it remained half on paper, half electronic</a:t>
            </a:r>
          </a:p>
          <a:p>
            <a:pPr marL="171450" indent="-171450">
              <a:buFontTx/>
              <a:buChar char="-"/>
            </a:pPr>
            <a:r>
              <a:rPr lang="en-US" baseline="0" dirty="0" smtClean="0"/>
              <a:t>A proposal was made to the Steering Committee to introduce clinical documentation at each site for the triage process to keep all documentation streamlined and facilitate the flow of information</a:t>
            </a:r>
          </a:p>
          <a:p>
            <a:pPr marL="171450" indent="-171450">
              <a:buFontTx/>
              <a:buChar char="-"/>
            </a:pPr>
            <a:r>
              <a:rPr lang="en-US" baseline="0" dirty="0" smtClean="0"/>
              <a:t>Quick Triage Registration is done by either a registration clerk or nurse – site dependent and allows a patient to be registered and visible on the tracking board with minimal information </a:t>
            </a:r>
          </a:p>
          <a:p>
            <a:pPr marL="171450" indent="-171450">
              <a:buFontTx/>
              <a:buChar char="-"/>
            </a:pPr>
            <a:r>
              <a:rPr lang="en-US" baseline="0" dirty="0" smtClean="0"/>
              <a:t>Allows us to now measure how long a patient waits to be triaged </a:t>
            </a:r>
            <a:endParaRPr lang="en-US" dirty="0" smtClean="0"/>
          </a:p>
          <a:p>
            <a:r>
              <a:rPr lang="en-US" dirty="0" smtClean="0"/>
              <a:t>-  Triage Powerform Committee made</a:t>
            </a:r>
            <a:r>
              <a:rPr lang="en-US" baseline="0" dirty="0" smtClean="0"/>
              <a:t> up by end users</a:t>
            </a:r>
            <a:endParaRPr lang="en-US" dirty="0"/>
          </a:p>
        </p:txBody>
      </p:sp>
      <p:sp>
        <p:nvSpPr>
          <p:cNvPr id="4" name="Slide Number Placeholder 3"/>
          <p:cNvSpPr>
            <a:spLocks noGrp="1"/>
          </p:cNvSpPr>
          <p:nvPr>
            <p:ph type="sldNum" sz="quarter" idx="10"/>
          </p:nvPr>
        </p:nvSpPr>
        <p:spPr/>
        <p:txBody>
          <a:bodyPr/>
          <a:lstStyle/>
          <a:p>
            <a:fld id="{5DAC2DB1-A489-4A20-B85D-9B6B26EAE0C7}" type="slidenum">
              <a:rPr lang="en-US" smtClean="0"/>
              <a:t>35</a:t>
            </a:fld>
            <a:endParaRPr lang="en-US" dirty="0"/>
          </a:p>
        </p:txBody>
      </p:sp>
    </p:spTree>
    <p:extLst>
      <p:ext uri="{BB962C8B-B14F-4D97-AF65-F5344CB8AC3E}">
        <p14:creationId xmlns:p14="http://schemas.microsoft.com/office/powerpoint/2010/main" val="3275493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1371600" y="4572000"/>
            <a:ext cx="6400800" cy="914400"/>
          </a:xfrm>
          <a:extLst>
            <a:ext uri="{909E8E84-426E-40DD-AFC4-6F175D3DCCD1}">
              <a14:hiddenFill xmlns:a14="http://schemas.microsoft.com/office/drawing/2010/main">
                <a:gradFill rotWithShape="0">
                  <a:gsLst>
                    <a:gs pos="0">
                      <a:srgbClr val="B2C891"/>
                    </a:gs>
                    <a:gs pos="100000">
                      <a:srgbClr val="00B5E6"/>
                    </a:gs>
                  </a:gsLst>
                  <a:lin ang="5400000" scaled="1"/>
                </a:gradFill>
              </a14:hiddenFill>
            </a:ext>
          </a:extLst>
        </p:spPr>
        <p:txBody>
          <a:bodyPr/>
          <a:lstStyle>
            <a:lvl1pPr marL="0" indent="0" algn="ctr">
              <a:buFontTx/>
              <a:buNone/>
              <a:defRPr sz="2000"/>
            </a:lvl1pPr>
          </a:lstStyle>
          <a:p>
            <a:pPr lvl="0"/>
            <a:r>
              <a:rPr lang="en-US" noProof="0" smtClean="0"/>
              <a:t>Click to edit Master subtitle style</a:t>
            </a:r>
          </a:p>
        </p:txBody>
      </p:sp>
      <p:sp>
        <p:nvSpPr>
          <p:cNvPr id="5123" name="Rectangle 3"/>
          <p:cNvSpPr>
            <a:spLocks noChangeArrowheads="1"/>
          </p:cNvSpPr>
          <p:nvPr/>
        </p:nvSpPr>
        <p:spPr bwMode="auto">
          <a:xfrm>
            <a:off x="381000" y="381000"/>
            <a:ext cx="838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endParaRPr lang="en-US" sz="1800">
              <a:latin typeface="Arial" charset="0"/>
            </a:endParaRPr>
          </a:p>
        </p:txBody>
      </p:sp>
      <p:sp>
        <p:nvSpPr>
          <p:cNvPr id="5124" name="Rectangle 4"/>
          <p:cNvSpPr>
            <a:spLocks noChangeArrowheads="1"/>
          </p:cNvSpPr>
          <p:nvPr/>
        </p:nvSpPr>
        <p:spPr bwMode="auto">
          <a:xfrm>
            <a:off x="381000" y="838200"/>
            <a:ext cx="419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endParaRPr lang="en-US" sz="1800">
              <a:latin typeface="Arial" charset="0"/>
            </a:endParaRPr>
          </a:p>
        </p:txBody>
      </p:sp>
      <p:sp>
        <p:nvSpPr>
          <p:cNvPr id="5125" name="Rectangle 5"/>
          <p:cNvSpPr>
            <a:spLocks noChangeArrowheads="1"/>
          </p:cNvSpPr>
          <p:nvPr/>
        </p:nvSpPr>
        <p:spPr bwMode="auto">
          <a:xfrm>
            <a:off x="4572000" y="838200"/>
            <a:ext cx="419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endParaRPr lang="en-US" sz="1800">
              <a:latin typeface="Arial" charset="0"/>
            </a:endParaRPr>
          </a:p>
        </p:txBody>
      </p:sp>
      <p:sp>
        <p:nvSpPr>
          <p:cNvPr id="5126" name="Rectangle 6"/>
          <p:cNvSpPr>
            <a:spLocks noGrp="1" noChangeArrowheads="1"/>
          </p:cNvSpPr>
          <p:nvPr>
            <p:ph type="ctrTitle"/>
          </p:nvPr>
        </p:nvSpPr>
        <p:spPr>
          <a:xfrm>
            <a:off x="995363" y="2695575"/>
            <a:ext cx="7162800" cy="1452563"/>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700"/>
            </a:lvl1pPr>
          </a:lstStyle>
          <a:p>
            <a:pPr lvl="0"/>
            <a:r>
              <a:rPr lang="en-US" noProof="0" smtClean="0"/>
              <a:t>Click to edit Master title style</a:t>
            </a:r>
          </a:p>
        </p:txBody>
      </p:sp>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45595" y="533400"/>
            <a:ext cx="4652809" cy="1228725"/>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p:cNvSpPr>
            <a:spLocks noChangeArrowheads="1"/>
          </p:cNvSpPr>
          <p:nvPr/>
        </p:nvSpPr>
        <p:spPr bwMode="auto">
          <a:xfrm>
            <a:off x="0" y="6477000"/>
            <a:ext cx="4572000" cy="381000"/>
          </a:xfrm>
          <a:prstGeom prst="rect">
            <a:avLst/>
          </a:prstGeom>
          <a:solidFill>
            <a:srgbClr val="3E647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Rectangle 9"/>
          <p:cNvSpPr>
            <a:spLocks noChangeArrowheads="1"/>
          </p:cNvSpPr>
          <p:nvPr/>
        </p:nvSpPr>
        <p:spPr bwMode="auto">
          <a:xfrm>
            <a:off x="4572000" y="6477000"/>
            <a:ext cx="4572000" cy="381000"/>
          </a:xfrm>
          <a:prstGeom prst="rect">
            <a:avLst/>
          </a:prstGeom>
          <a:solidFill>
            <a:srgbClr val="B2C8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632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035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8138" y="1481138"/>
            <a:ext cx="4152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481138"/>
            <a:ext cx="4152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987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614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762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01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165337" y="6129338"/>
            <a:ext cx="2813326" cy="742950"/>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Grp="1" noChangeArrowheads="1"/>
          </p:cNvSpPr>
          <p:nvPr>
            <p:ph type="title"/>
          </p:nvPr>
        </p:nvSpPr>
        <p:spPr bwMode="auto">
          <a:xfrm>
            <a:off x="228600" y="120651"/>
            <a:ext cx="87630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2C891"/>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4103" name="Rectangle 7"/>
          <p:cNvSpPr>
            <a:spLocks noGrp="1" noChangeArrowheads="1"/>
          </p:cNvSpPr>
          <p:nvPr>
            <p:ph type="body" idx="1"/>
          </p:nvPr>
        </p:nvSpPr>
        <p:spPr bwMode="auto">
          <a:xfrm>
            <a:off x="338138" y="1481138"/>
            <a:ext cx="8458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Line 8"/>
          <p:cNvSpPr>
            <a:spLocks noChangeShapeType="1"/>
          </p:cNvSpPr>
          <p:nvPr/>
        </p:nvSpPr>
        <p:spPr bwMode="auto">
          <a:xfrm>
            <a:off x="0" y="1071563"/>
            <a:ext cx="914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8"/>
          <p:cNvSpPr>
            <a:spLocks noChangeArrowheads="1"/>
          </p:cNvSpPr>
          <p:nvPr userDrawn="1"/>
        </p:nvSpPr>
        <p:spPr bwMode="auto">
          <a:xfrm>
            <a:off x="-1" y="6477000"/>
            <a:ext cx="3200400" cy="91440"/>
          </a:xfrm>
          <a:prstGeom prst="rect">
            <a:avLst/>
          </a:prstGeom>
          <a:solidFill>
            <a:srgbClr val="3E647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p:cNvSpPr>
            <a:spLocks noChangeArrowheads="1"/>
          </p:cNvSpPr>
          <p:nvPr userDrawn="1"/>
        </p:nvSpPr>
        <p:spPr bwMode="auto">
          <a:xfrm>
            <a:off x="5943600" y="6477000"/>
            <a:ext cx="3200400" cy="91440"/>
          </a:xfrm>
          <a:prstGeom prst="rect">
            <a:avLst/>
          </a:prstGeom>
          <a:solidFill>
            <a:srgbClr val="B2C8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xStyles>
    <p:titleStyle>
      <a:lvl1pPr algn="l" rtl="0" fontAlgn="base">
        <a:spcBef>
          <a:spcPct val="0"/>
        </a:spcBef>
        <a:spcAft>
          <a:spcPct val="0"/>
        </a:spcAft>
        <a:defRPr sz="3200" b="0" i="0" u="none">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a:solidFill>
            <a:schemeClr val="tx2"/>
          </a:solidFill>
          <a:effectLst>
            <a:outerShdw blurRad="38100" dist="38100" dir="2700000" algn="tl">
              <a:srgbClr val="C0C0C0"/>
            </a:outerShdw>
          </a:effectLst>
          <a:latin typeface="Lucida Sans Unicode" pitchFamily="34" charset="0"/>
        </a:defRPr>
      </a:lvl2pPr>
      <a:lvl3pPr algn="l" rtl="0" fontAlgn="base">
        <a:spcBef>
          <a:spcPct val="0"/>
        </a:spcBef>
        <a:spcAft>
          <a:spcPct val="0"/>
        </a:spcAft>
        <a:defRPr sz="3200">
          <a:solidFill>
            <a:schemeClr val="tx2"/>
          </a:solidFill>
          <a:effectLst>
            <a:outerShdw blurRad="38100" dist="38100" dir="2700000" algn="tl">
              <a:srgbClr val="C0C0C0"/>
            </a:outerShdw>
          </a:effectLst>
          <a:latin typeface="Lucida Sans Unicode" pitchFamily="34" charset="0"/>
        </a:defRPr>
      </a:lvl3pPr>
      <a:lvl4pPr algn="l" rtl="0" fontAlgn="base">
        <a:spcBef>
          <a:spcPct val="0"/>
        </a:spcBef>
        <a:spcAft>
          <a:spcPct val="0"/>
        </a:spcAft>
        <a:defRPr sz="3200">
          <a:solidFill>
            <a:schemeClr val="tx2"/>
          </a:solidFill>
          <a:effectLst>
            <a:outerShdw blurRad="38100" dist="38100" dir="2700000" algn="tl">
              <a:srgbClr val="C0C0C0"/>
            </a:outerShdw>
          </a:effectLst>
          <a:latin typeface="Lucida Sans Unicode" pitchFamily="34" charset="0"/>
        </a:defRPr>
      </a:lvl4pPr>
      <a:lvl5pPr algn="l" rtl="0" fontAlgn="base">
        <a:spcBef>
          <a:spcPct val="0"/>
        </a:spcBef>
        <a:spcAft>
          <a:spcPct val="0"/>
        </a:spcAft>
        <a:defRPr sz="3200">
          <a:solidFill>
            <a:schemeClr val="tx2"/>
          </a:solidFill>
          <a:effectLst>
            <a:outerShdw blurRad="38100" dist="38100" dir="2700000" algn="tl">
              <a:srgbClr val="C0C0C0"/>
            </a:outerShdw>
          </a:effectLst>
          <a:latin typeface="Lucida Sans Unicode" pitchFamily="34" charset="0"/>
        </a:defRPr>
      </a:lvl5pPr>
      <a:lvl6pPr marL="457200" algn="l" rtl="0" fontAlgn="base">
        <a:spcBef>
          <a:spcPct val="0"/>
        </a:spcBef>
        <a:spcAft>
          <a:spcPct val="0"/>
        </a:spcAft>
        <a:defRPr sz="3200">
          <a:solidFill>
            <a:schemeClr val="tx2"/>
          </a:solidFill>
          <a:effectLst>
            <a:outerShdw blurRad="38100" dist="38100" dir="2700000" algn="tl">
              <a:srgbClr val="C0C0C0"/>
            </a:outerShdw>
          </a:effectLst>
          <a:latin typeface="Lucida Sans Unicode" pitchFamily="34" charset="0"/>
        </a:defRPr>
      </a:lvl6pPr>
      <a:lvl7pPr marL="914400" algn="l" rtl="0" fontAlgn="base">
        <a:spcBef>
          <a:spcPct val="0"/>
        </a:spcBef>
        <a:spcAft>
          <a:spcPct val="0"/>
        </a:spcAft>
        <a:defRPr sz="3200">
          <a:solidFill>
            <a:schemeClr val="tx2"/>
          </a:solidFill>
          <a:effectLst>
            <a:outerShdw blurRad="38100" dist="38100" dir="2700000" algn="tl">
              <a:srgbClr val="C0C0C0"/>
            </a:outerShdw>
          </a:effectLst>
          <a:latin typeface="Lucida Sans Unicode" pitchFamily="34" charset="0"/>
        </a:defRPr>
      </a:lvl7pPr>
      <a:lvl8pPr marL="1371600" algn="l" rtl="0" fontAlgn="base">
        <a:spcBef>
          <a:spcPct val="0"/>
        </a:spcBef>
        <a:spcAft>
          <a:spcPct val="0"/>
        </a:spcAft>
        <a:defRPr sz="3200">
          <a:solidFill>
            <a:schemeClr val="tx2"/>
          </a:solidFill>
          <a:effectLst>
            <a:outerShdw blurRad="38100" dist="38100" dir="2700000" algn="tl">
              <a:srgbClr val="C0C0C0"/>
            </a:outerShdw>
          </a:effectLst>
          <a:latin typeface="Lucida Sans Unicode" pitchFamily="34" charset="0"/>
        </a:defRPr>
      </a:lvl8pPr>
      <a:lvl9pPr marL="1828800" algn="l" rtl="0" fontAlgn="base">
        <a:spcBef>
          <a:spcPct val="0"/>
        </a:spcBef>
        <a:spcAft>
          <a:spcPct val="0"/>
        </a:spcAft>
        <a:defRPr sz="3200">
          <a:solidFill>
            <a:schemeClr val="tx2"/>
          </a:solidFill>
          <a:effectLst>
            <a:outerShdw blurRad="38100" dist="38100" dir="2700000" algn="tl">
              <a:srgbClr val="C0C0C0"/>
            </a:outerShdw>
          </a:effectLst>
          <a:latin typeface="Lucida Sans Unicode" pitchFamily="34" charset="0"/>
        </a:defRPr>
      </a:lvl9pPr>
    </p:titleStyle>
    <p:bodyStyle>
      <a:lvl1pPr marL="342900" indent="-342900" algn="l" rtl="0" fontAlgn="base">
        <a:spcBef>
          <a:spcPct val="20000"/>
        </a:spcBef>
        <a:spcAft>
          <a:spcPct val="0"/>
        </a:spcAft>
        <a:buChar char="•"/>
        <a:defRPr sz="22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sz="1500">
          <a:solidFill>
            <a:schemeClr val="tx1"/>
          </a:solidFill>
          <a:latin typeface="+mn-lt"/>
        </a:defRPr>
      </a:lvl3pPr>
      <a:lvl4pPr marL="1600200" indent="-228600" algn="l" rtl="0" fontAlgn="base">
        <a:spcBef>
          <a:spcPct val="20000"/>
        </a:spcBef>
        <a:spcAft>
          <a:spcPct val="0"/>
        </a:spcAft>
        <a:buChar char="–"/>
        <a:defRPr sz="1500">
          <a:solidFill>
            <a:schemeClr val="tx1"/>
          </a:solidFill>
          <a:latin typeface="+mn-lt"/>
        </a:defRPr>
      </a:lvl4pPr>
      <a:lvl5pPr marL="2057400" indent="-228600" algn="l" rtl="0" fontAlgn="base">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hyperlink" Target="http://www.mhalliance.on.ca/index.php" TargetMode="External"/><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8.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hyperlink" Target="http://www.woodstockhospital.ca/" TargetMode="External"/><Relationship Id="rId10" Type="http://schemas.openxmlformats.org/officeDocument/2006/relationships/image" Target="../media/image12.jpeg"/><Relationship Id="rId19" Type="http://schemas.openxmlformats.org/officeDocument/2006/relationships/image" Target="../media/image20.gif"/><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2209800"/>
            <a:ext cx="7162800" cy="1452563"/>
          </a:xfrm>
        </p:spPr>
        <p:txBody>
          <a:bodyPr/>
          <a:lstStyle/>
          <a:p>
            <a:r>
              <a:rPr lang="en-US" dirty="0" smtClean="0"/>
              <a:t>Our Journey to CPOE</a:t>
            </a:r>
            <a:br>
              <a:rPr lang="en-US" dirty="0" smtClean="0"/>
            </a:br>
            <a:r>
              <a:rPr lang="en-US" sz="3200" dirty="0" smtClean="0"/>
              <a:t>Inpatient, Outpatient, and ED</a:t>
            </a:r>
            <a:endParaRPr lang="en-US" sz="3200" dirty="0"/>
          </a:p>
        </p:txBody>
      </p:sp>
      <p:sp>
        <p:nvSpPr>
          <p:cNvPr id="2051" name="Rectangle 3"/>
          <p:cNvSpPr>
            <a:spLocks noGrp="1" noChangeArrowheads="1"/>
          </p:cNvSpPr>
          <p:nvPr>
            <p:ph type="subTitle" idx="1"/>
          </p:nvPr>
        </p:nvSpPr>
        <p:spPr>
          <a:xfrm>
            <a:off x="1371600" y="4114800"/>
            <a:ext cx="6400800" cy="2133600"/>
          </a:xfrm>
        </p:spPr>
        <p:txBody>
          <a:bodyPr/>
          <a:lstStyle/>
          <a:p>
            <a:r>
              <a:rPr lang="en-US" dirty="0"/>
              <a:t>ONIG AGM and Education Day March 6, </a:t>
            </a:r>
            <a:r>
              <a:rPr lang="en-US" dirty="0" smtClean="0"/>
              <a:t>2015</a:t>
            </a:r>
          </a:p>
          <a:p>
            <a:endParaRPr lang="en-US" dirty="0"/>
          </a:p>
          <a:p>
            <a:r>
              <a:rPr lang="en-US" dirty="0" smtClean="0"/>
              <a:t>Deb </a:t>
            </a:r>
            <a:r>
              <a:rPr lang="en-US" dirty="0" err="1" smtClean="0"/>
              <a:t>Karcz</a:t>
            </a:r>
            <a:endParaRPr lang="en-US" dirty="0"/>
          </a:p>
          <a:p>
            <a:r>
              <a:rPr lang="en-US" dirty="0" smtClean="0"/>
              <a:t>Janine </a:t>
            </a:r>
            <a:r>
              <a:rPr lang="en-US" dirty="0" err="1" smtClean="0"/>
              <a:t>Riffel</a:t>
            </a:r>
            <a:endParaRPr lang="en-US" dirty="0"/>
          </a:p>
          <a:p>
            <a:r>
              <a:rPr lang="en-US" dirty="0" smtClean="0"/>
              <a:t>Andrew </a:t>
            </a:r>
            <a:r>
              <a:rPr lang="en-US" dirty="0" err="1" smtClean="0"/>
              <a:t>Nemirovsky</a:t>
            </a:r>
            <a:endParaRPr lang="en-US" dirty="0"/>
          </a:p>
          <a:p>
            <a:r>
              <a:rPr lang="en-US" dirty="0" smtClean="0"/>
              <a:t>Tina Holden</a:t>
            </a:r>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57" y="228600"/>
            <a:ext cx="8458200" cy="1143000"/>
          </a:xfrm>
        </p:spPr>
        <p:txBody>
          <a:bodyPr>
            <a:noAutofit/>
          </a:bodyPr>
          <a:lstStyle/>
          <a:p>
            <a:r>
              <a:rPr lang="en-US" dirty="0" smtClean="0">
                <a:cs typeface="Times New Roman" pitchFamily="18" charset="0"/>
              </a:rPr>
              <a:t>Together</a:t>
            </a:r>
            <a:r>
              <a:rPr lang="en-US" dirty="0" smtClean="0">
                <a:solidFill>
                  <a:srgbClr val="FF0000"/>
                </a:solidFill>
                <a:cs typeface="Times New Roman" pitchFamily="18" charset="0"/>
              </a:rPr>
              <a:t> </a:t>
            </a:r>
            <a:r>
              <a:rPr lang="en-US" dirty="0" err="1" smtClean="0">
                <a:solidFill>
                  <a:srgbClr val="FF0000"/>
                </a:solidFill>
                <a:cs typeface="Times New Roman" pitchFamily="18" charset="0"/>
              </a:rPr>
              <a:t>h</a:t>
            </a:r>
            <a:r>
              <a:rPr lang="en-US" dirty="0" err="1" smtClean="0">
                <a:solidFill>
                  <a:srgbClr val="FFC000"/>
                </a:solidFill>
                <a:cs typeface="Times New Roman" pitchFamily="18" charset="0"/>
              </a:rPr>
              <a:t>u</a:t>
            </a:r>
            <a:r>
              <a:rPr lang="en-US" dirty="0" err="1" smtClean="0">
                <a:solidFill>
                  <a:srgbClr val="92D050"/>
                </a:solidFill>
                <a:cs typeface="Times New Roman" pitchFamily="18" charset="0"/>
              </a:rPr>
              <a:t>g</a:t>
            </a:r>
            <a:r>
              <a:rPr lang="en-US" dirty="0" err="1" smtClean="0">
                <a:solidFill>
                  <a:srgbClr val="00B0F0"/>
                </a:solidFill>
                <a:cs typeface="Times New Roman" pitchFamily="18" charset="0"/>
              </a:rPr>
              <a:t>o</a:t>
            </a:r>
            <a:r>
              <a:rPr lang="en-US" dirty="0" smtClean="0"/>
              <a:t> </a:t>
            </a:r>
            <a:r>
              <a:rPr lang="en-US" dirty="0" smtClean="0">
                <a:cs typeface="Times New Roman"/>
              </a:rPr>
              <a:t>transformed our world</a:t>
            </a:r>
            <a:endParaRPr lang="en-US" dirty="0">
              <a:cs typeface="Times New Roman"/>
            </a:endParaRPr>
          </a:p>
        </p:txBody>
      </p:sp>
      <p:sp>
        <p:nvSpPr>
          <p:cNvPr id="3" name="Content Placeholder 2"/>
          <p:cNvSpPr>
            <a:spLocks noGrp="1"/>
          </p:cNvSpPr>
          <p:nvPr>
            <p:ph idx="1"/>
          </p:nvPr>
        </p:nvSpPr>
        <p:spPr>
          <a:xfrm>
            <a:off x="457200" y="1219200"/>
            <a:ext cx="8229600" cy="4572000"/>
          </a:xfrm>
        </p:spPr>
        <p:txBody>
          <a:bodyPr>
            <a:normAutofit/>
          </a:bodyPr>
          <a:lstStyle/>
          <a:p>
            <a:pPr marL="0" indent="0">
              <a:buNone/>
            </a:pPr>
            <a:endParaRPr lang="en-US" dirty="0" smtClean="0"/>
          </a:p>
          <a:p>
            <a:pPr marL="0" indent="0">
              <a:buNone/>
            </a:pPr>
            <a:endParaRPr lang="en-US" sz="3200" dirty="0"/>
          </a:p>
          <a:p>
            <a:pPr marL="0" indent="0">
              <a:buNone/>
            </a:pPr>
            <a:endParaRPr lang="en-US" sz="3200" dirty="0"/>
          </a:p>
        </p:txBody>
      </p:sp>
      <p:sp>
        <p:nvSpPr>
          <p:cNvPr id="4" name="Rectangle 3"/>
          <p:cNvSpPr/>
          <p:nvPr/>
        </p:nvSpPr>
        <p:spPr>
          <a:xfrm>
            <a:off x="413657" y="5105400"/>
            <a:ext cx="8077200" cy="369332"/>
          </a:xfrm>
          <a:prstGeom prst="rect">
            <a:avLst/>
          </a:prstGeom>
        </p:spPr>
        <p:txBody>
          <a:bodyPr wrap="square">
            <a:spAutoFit/>
          </a:bodyPr>
          <a:lstStyle/>
          <a:p>
            <a:pPr algn="ctr"/>
            <a:r>
              <a:rPr lang="en-US" b="1" dirty="0" smtClean="0">
                <a:solidFill>
                  <a:srgbClr val="FF0000"/>
                </a:solidFill>
              </a:rPr>
              <a:t>                                                         </a:t>
            </a:r>
            <a:endParaRPr lang="en-US" sz="1100" b="1" dirty="0"/>
          </a:p>
        </p:txBody>
      </p:sp>
      <p:sp>
        <p:nvSpPr>
          <p:cNvPr id="5" name="Rectangle 4"/>
          <p:cNvSpPr/>
          <p:nvPr/>
        </p:nvSpPr>
        <p:spPr>
          <a:xfrm>
            <a:off x="1295400" y="5474732"/>
            <a:ext cx="7358743" cy="461665"/>
          </a:xfrm>
          <a:prstGeom prst="rect">
            <a:avLst/>
          </a:prstGeom>
        </p:spPr>
        <p:txBody>
          <a:bodyPr wrap="square">
            <a:spAutoFit/>
          </a:bodyPr>
          <a:lstStyle/>
          <a:p>
            <a:r>
              <a:rPr lang="en-US" sz="2400" dirty="0" smtClean="0"/>
              <a:t>“</a:t>
            </a:r>
            <a:r>
              <a:rPr lang="en-US" sz="2400" dirty="0" smtClean="0">
                <a:latin typeface="+mn-lt"/>
              </a:rPr>
              <a:t>Every </a:t>
            </a:r>
            <a:r>
              <a:rPr lang="en-US" sz="2400" dirty="0">
                <a:latin typeface="+mn-lt"/>
              </a:rPr>
              <a:t>difficulty is an opportunity in disguise!” </a:t>
            </a:r>
          </a:p>
        </p:txBody>
      </p:sp>
      <p:pic>
        <p:nvPicPr>
          <p:cNvPr id="2050" name="Picture 2" descr="http://4.bp.blogspot.com/_QUYmftPwCow/TK3xSxrt06I/AAAAAAAABVo/gj5Ac0TE7Vo/s1600/leap.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742483"/>
            <a:ext cx="381000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996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Cultural &amp; Practice Transformation (people)</a:t>
            </a:r>
            <a:endParaRPr lang="en-US" dirty="0"/>
          </a:p>
        </p:txBody>
      </p:sp>
      <p:sp>
        <p:nvSpPr>
          <p:cNvPr id="3" name="Content Placeholder 2"/>
          <p:cNvSpPr>
            <a:spLocks noGrp="1"/>
          </p:cNvSpPr>
          <p:nvPr>
            <p:ph idx="1"/>
          </p:nvPr>
        </p:nvSpPr>
        <p:spPr/>
        <p:txBody>
          <a:bodyPr/>
          <a:lstStyle/>
          <a:p>
            <a:r>
              <a:rPr lang="en-US" sz="3200" dirty="0" smtClean="0"/>
              <a:t>Not just an implementation of new computer software, but rather a project implementing a change in culture and practice transformation.</a:t>
            </a:r>
          </a:p>
          <a:p>
            <a:r>
              <a:rPr lang="en-US" sz="3200" dirty="0" smtClean="0"/>
              <a:t>Change leader on HUGO team, sessions offered for various levels of staff and areas</a:t>
            </a:r>
          </a:p>
          <a:p>
            <a:r>
              <a:rPr lang="en-CA" sz="3200" dirty="0" smtClean="0"/>
              <a:t>Focus on leadership and practice accountabilities and readiness</a:t>
            </a:r>
            <a:endParaRPr lang="en-US" sz="3200" dirty="0" smtClean="0"/>
          </a:p>
        </p:txBody>
      </p:sp>
      <p:pic>
        <p:nvPicPr>
          <p:cNvPr id="5" name="Picture 3" descr="C:\Documents and Settings\karczd\Local Settings\Temporary Internet Files\Content.IE5\S1LQFAAC\MC9000711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572000"/>
            <a:ext cx="1318335" cy="134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733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Cultural &amp; Practice Transformation (people)</a:t>
            </a:r>
          </a:p>
        </p:txBody>
      </p:sp>
      <p:sp>
        <p:nvSpPr>
          <p:cNvPr id="3" name="Content Placeholder 2"/>
          <p:cNvSpPr>
            <a:spLocks noGrp="1"/>
          </p:cNvSpPr>
          <p:nvPr>
            <p:ph idx="1"/>
          </p:nvPr>
        </p:nvSpPr>
        <p:spPr/>
        <p:txBody>
          <a:bodyPr/>
          <a:lstStyle/>
          <a:p>
            <a:r>
              <a:rPr lang="en-CA" sz="2800" dirty="0"/>
              <a:t>We are good at change</a:t>
            </a:r>
            <a:r>
              <a:rPr lang="en-CA" sz="2800" dirty="0" smtClean="0"/>
              <a:t>! Or so we think….</a:t>
            </a:r>
            <a:endParaRPr lang="en-US" sz="2800" dirty="0"/>
          </a:p>
          <a:p>
            <a:r>
              <a:rPr lang="en-CA" sz="2800" dirty="0" smtClean="0"/>
              <a:t>Team too small to accommodate the massive change across many sites</a:t>
            </a:r>
          </a:p>
          <a:p>
            <a:r>
              <a:rPr lang="en-CA" sz="2800" dirty="0" smtClean="0"/>
              <a:t>Always another group we discovered as we went along</a:t>
            </a:r>
          </a:p>
          <a:p>
            <a:r>
              <a:rPr lang="en-CA" sz="2800" dirty="0" smtClean="0"/>
              <a:t>Engaging the not so engaged</a:t>
            </a:r>
          </a:p>
          <a:p>
            <a:r>
              <a:rPr lang="en-CA" sz="2800" dirty="0" smtClean="0"/>
              <a:t>Biggest piece of the puzzle with the least attention when deadlines are looming</a:t>
            </a:r>
            <a:endParaRPr lang="en-US" sz="2800" dirty="0"/>
          </a:p>
        </p:txBody>
      </p:sp>
      <p:pic>
        <p:nvPicPr>
          <p:cNvPr id="2050" name="Picture 2" descr="C:\Users\karczd\AppData\Local\Microsoft\Windows\Temporary Internet Files\Content.IE5\ABR9KWY8\MP9003877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487" y="4800600"/>
            <a:ext cx="114147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480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and Design (Technology)</a:t>
            </a:r>
            <a:endParaRPr lang="en-US" dirty="0"/>
          </a:p>
        </p:txBody>
      </p:sp>
      <p:sp>
        <p:nvSpPr>
          <p:cNvPr id="3" name="Content Placeholder 2"/>
          <p:cNvSpPr>
            <a:spLocks noGrp="1"/>
          </p:cNvSpPr>
          <p:nvPr>
            <p:ph idx="1"/>
          </p:nvPr>
        </p:nvSpPr>
        <p:spPr/>
        <p:txBody>
          <a:bodyPr/>
          <a:lstStyle/>
          <a:p>
            <a:r>
              <a:rPr lang="en-US" sz="3200" dirty="0" smtClean="0"/>
              <a:t>We planned a system where practices were standardized across both the inpatient and outpatient areas.</a:t>
            </a:r>
          </a:p>
          <a:p>
            <a:pPr marL="0" indent="0">
              <a:buNone/>
            </a:pP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378" y="3614096"/>
            <a:ext cx="12001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204"/>
          <a:stretch/>
        </p:blipFill>
        <p:spPr bwMode="auto">
          <a:xfrm>
            <a:off x="5524500" y="3853501"/>
            <a:ext cx="1143000" cy="121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19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&amp; Design: Success </a:t>
            </a:r>
            <a:endParaRPr lang="en-US" dirty="0"/>
          </a:p>
        </p:txBody>
      </p:sp>
      <p:sp>
        <p:nvSpPr>
          <p:cNvPr id="3" name="Content Placeholder 2"/>
          <p:cNvSpPr>
            <a:spLocks noGrp="1"/>
          </p:cNvSpPr>
          <p:nvPr>
            <p:ph idx="1"/>
          </p:nvPr>
        </p:nvSpPr>
        <p:spPr>
          <a:xfrm>
            <a:off x="228600" y="1143000"/>
            <a:ext cx="8458200" cy="5105400"/>
          </a:xfrm>
        </p:spPr>
        <p:txBody>
          <a:bodyPr/>
          <a:lstStyle/>
          <a:p>
            <a:r>
              <a:rPr lang="en-US" sz="2800" dirty="0" smtClean="0"/>
              <a:t>Standardizing how we document for all type of patients </a:t>
            </a:r>
          </a:p>
          <a:p>
            <a:pPr lvl="1" indent="-342900"/>
            <a:r>
              <a:rPr lang="en-CA" sz="2800" dirty="0" smtClean="0"/>
              <a:t>Broad introduction of some elements of clinical documentation to support the following elements</a:t>
            </a:r>
            <a:endParaRPr lang="en-US" sz="2800" dirty="0"/>
          </a:p>
          <a:p>
            <a:pPr lvl="2" indent="-342900">
              <a:lnSpc>
                <a:spcPct val="150000"/>
              </a:lnSpc>
              <a:buFont typeface="Wingdings" panose="05000000000000000000" pitchFamily="2" charset="2"/>
              <a:buChar char="Ø"/>
            </a:pPr>
            <a:r>
              <a:rPr lang="en-US" sz="2800" dirty="0" smtClean="0"/>
              <a:t>Medication History</a:t>
            </a:r>
          </a:p>
          <a:p>
            <a:pPr lvl="2" indent="-342900">
              <a:lnSpc>
                <a:spcPct val="150000"/>
              </a:lnSpc>
              <a:buFont typeface="Wingdings" panose="05000000000000000000" pitchFamily="2" charset="2"/>
              <a:buChar char="Ø"/>
            </a:pPr>
            <a:r>
              <a:rPr lang="en-US" sz="2800" dirty="0" smtClean="0"/>
              <a:t>Medication Administration</a:t>
            </a:r>
          </a:p>
          <a:p>
            <a:pPr lvl="2" indent="-342900">
              <a:lnSpc>
                <a:spcPct val="150000"/>
              </a:lnSpc>
              <a:buFont typeface="Wingdings" panose="05000000000000000000" pitchFamily="2" charset="2"/>
              <a:buChar char="Ø"/>
            </a:pPr>
            <a:r>
              <a:rPr lang="en-US" sz="2800" dirty="0" smtClean="0"/>
              <a:t>Medication Reconciliation (2012 Accreditation Standard for Ambulatory)</a:t>
            </a:r>
          </a:p>
          <a:p>
            <a:endParaRPr lang="en-US" dirty="0" smtClean="0"/>
          </a:p>
        </p:txBody>
      </p:sp>
    </p:spTree>
    <p:extLst>
      <p:ext uri="{BB962C8B-B14F-4D97-AF65-F5344CB8AC3E}">
        <p14:creationId xmlns:p14="http://schemas.microsoft.com/office/powerpoint/2010/main" val="36507165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&amp; Design: Challenges </a:t>
            </a:r>
            <a:endParaRPr lang="en-US" dirty="0"/>
          </a:p>
        </p:txBody>
      </p:sp>
      <p:sp>
        <p:nvSpPr>
          <p:cNvPr id="3" name="Content Placeholder 2"/>
          <p:cNvSpPr>
            <a:spLocks noGrp="1"/>
          </p:cNvSpPr>
          <p:nvPr>
            <p:ph idx="1"/>
          </p:nvPr>
        </p:nvSpPr>
        <p:spPr>
          <a:xfrm>
            <a:off x="338138" y="1219200"/>
            <a:ext cx="8458200" cy="4910138"/>
          </a:xfrm>
        </p:spPr>
        <p:txBody>
          <a:bodyPr>
            <a:noAutofit/>
          </a:bodyPr>
          <a:lstStyle/>
          <a:p>
            <a:r>
              <a:rPr lang="en-US" sz="2800" dirty="0" smtClean="0"/>
              <a:t>Different Catalogues: </a:t>
            </a:r>
          </a:p>
          <a:p>
            <a:pPr lvl="1" indent="-342900"/>
            <a:r>
              <a:rPr lang="en-US" sz="2800" dirty="0" smtClean="0"/>
              <a:t>We have a different Inpatient and Outpatient Catalogue</a:t>
            </a:r>
          </a:p>
          <a:p>
            <a:pPr lvl="2" indent="-342900"/>
            <a:r>
              <a:rPr lang="en-US" sz="2800" dirty="0" smtClean="0"/>
              <a:t>Saving of favorites in both catalogues</a:t>
            </a:r>
            <a:endParaRPr lang="en-US" sz="2800" dirty="0"/>
          </a:p>
          <a:p>
            <a:pPr lvl="2" indent="-342900"/>
            <a:endParaRPr lang="en-US" sz="2800" dirty="0"/>
          </a:p>
          <a:p>
            <a:r>
              <a:rPr lang="en-US" sz="2800" dirty="0" smtClean="0"/>
              <a:t>Encounter Issues </a:t>
            </a:r>
          </a:p>
          <a:p>
            <a:pPr lvl="1"/>
            <a:r>
              <a:rPr lang="en-US" sz="2800" dirty="0" smtClean="0"/>
              <a:t>Issues on how to manage recurring medications/labs for outpatients (not an issue for inpatients) </a:t>
            </a:r>
          </a:p>
          <a:p>
            <a:pPr lvl="1"/>
            <a:r>
              <a:rPr lang="en-CA" sz="2800" dirty="0" smtClean="0"/>
              <a:t>Initiating orders on the wrong encounter</a:t>
            </a:r>
            <a:endParaRPr lang="en-US" sz="2800" dirty="0"/>
          </a:p>
        </p:txBody>
      </p:sp>
    </p:spTree>
    <p:extLst>
      <p:ext uri="{BB962C8B-B14F-4D97-AF65-F5344CB8AC3E}">
        <p14:creationId xmlns:p14="http://schemas.microsoft.com/office/powerpoint/2010/main" val="2640869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&amp; </a:t>
            </a:r>
            <a:r>
              <a:rPr lang="en-US" dirty="0" smtClean="0"/>
              <a:t>Design: Input of Endusers </a:t>
            </a:r>
            <a:endParaRPr lang="en-US" dirty="0"/>
          </a:p>
        </p:txBody>
      </p:sp>
      <p:sp>
        <p:nvSpPr>
          <p:cNvPr id="3" name="Content Placeholder 2"/>
          <p:cNvSpPr>
            <a:spLocks noGrp="1"/>
          </p:cNvSpPr>
          <p:nvPr>
            <p:ph idx="1"/>
          </p:nvPr>
        </p:nvSpPr>
        <p:spPr>
          <a:xfrm>
            <a:off x="304800" y="1143000"/>
            <a:ext cx="8458200" cy="4648200"/>
          </a:xfrm>
        </p:spPr>
        <p:txBody>
          <a:bodyPr>
            <a:noAutofit/>
          </a:bodyPr>
          <a:lstStyle/>
          <a:p>
            <a:r>
              <a:rPr lang="en-US" sz="2000" dirty="0" smtClean="0"/>
              <a:t>Held a group of workshops with our HUGO leads that enabled us to better understand how the design we were creating worked </a:t>
            </a:r>
          </a:p>
          <a:p>
            <a:r>
              <a:rPr lang="en-US" sz="2000" dirty="0" smtClean="0"/>
              <a:t>Challenge:</a:t>
            </a:r>
            <a:r>
              <a:rPr lang="en-US" sz="2000" dirty="0"/>
              <a:t> </a:t>
            </a:r>
            <a:endParaRPr lang="en-US" sz="2000" dirty="0" smtClean="0"/>
          </a:p>
          <a:p>
            <a:pPr lvl="1"/>
            <a:r>
              <a:rPr lang="en-US" sz="2000" dirty="0" smtClean="0"/>
              <a:t>These sessions were attended by HUGO leads and the focus tended to identify workflow for the inpatient side of the house versus the outpatient clinic </a:t>
            </a:r>
          </a:p>
          <a:p>
            <a:pPr lvl="1"/>
            <a:r>
              <a:rPr lang="en-CA" sz="2000" dirty="0" smtClean="0"/>
              <a:t>Group were too big and members changed often</a:t>
            </a:r>
            <a:endParaRPr lang="en-US" sz="2000" dirty="0" smtClean="0"/>
          </a:p>
          <a:p>
            <a:r>
              <a:rPr lang="en-US" sz="2000" dirty="0" smtClean="0"/>
              <a:t>Success:</a:t>
            </a:r>
          </a:p>
          <a:p>
            <a:pPr lvl="1"/>
            <a:r>
              <a:rPr lang="en-US" sz="2000" dirty="0" smtClean="0"/>
              <a:t>Had the opportunity to engage teams ( Allied Health, Lab and DI )  from both inpatient and outpatient to weigh in on decisions </a:t>
            </a:r>
          </a:p>
          <a:p>
            <a:pPr lvl="1"/>
            <a:r>
              <a:rPr lang="en-CA" sz="2000" dirty="0" smtClean="0"/>
              <a:t>Better understanding of complexity</a:t>
            </a:r>
            <a:endParaRPr lang="en-US" sz="2000" dirty="0" smtClean="0"/>
          </a:p>
        </p:txBody>
      </p:sp>
    </p:spTree>
    <p:extLst>
      <p:ext uri="{BB962C8B-B14F-4D97-AF65-F5344CB8AC3E}">
        <p14:creationId xmlns:p14="http://schemas.microsoft.com/office/powerpoint/2010/main" val="1230769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&amp; Design: Integration testing </a:t>
            </a:r>
            <a:endParaRPr lang="en-US" dirty="0"/>
          </a:p>
        </p:txBody>
      </p:sp>
      <p:sp>
        <p:nvSpPr>
          <p:cNvPr id="3" name="Content Placeholder 2"/>
          <p:cNvSpPr>
            <a:spLocks noGrp="1"/>
          </p:cNvSpPr>
          <p:nvPr>
            <p:ph idx="1"/>
          </p:nvPr>
        </p:nvSpPr>
        <p:spPr>
          <a:xfrm>
            <a:off x="304800" y="1295400"/>
            <a:ext cx="8458200" cy="4648200"/>
          </a:xfrm>
        </p:spPr>
        <p:txBody>
          <a:bodyPr>
            <a:normAutofit fontScale="92500" lnSpcReduction="10000"/>
          </a:bodyPr>
          <a:lstStyle/>
          <a:p>
            <a:r>
              <a:rPr lang="en-US" sz="2800" dirty="0" smtClean="0"/>
              <a:t>Project decision to do Integration Testing scripts early with the Regional sites separate from the London sites</a:t>
            </a:r>
          </a:p>
          <a:p>
            <a:r>
              <a:rPr lang="en-US" sz="2800" dirty="0" smtClean="0"/>
              <a:t>Pros: </a:t>
            </a:r>
          </a:p>
          <a:p>
            <a:pPr lvl="1"/>
            <a:r>
              <a:rPr lang="en-US" sz="2800" dirty="0" smtClean="0"/>
              <a:t>Regional sites had excellent scripts and identified gaps early.</a:t>
            </a:r>
          </a:p>
          <a:p>
            <a:r>
              <a:rPr lang="en-US" sz="2800" dirty="0" smtClean="0"/>
              <a:t>Cons: </a:t>
            </a:r>
          </a:p>
          <a:p>
            <a:pPr lvl="1"/>
            <a:r>
              <a:rPr lang="en-US" sz="2800" dirty="0" smtClean="0"/>
              <a:t>Not </a:t>
            </a:r>
            <a:r>
              <a:rPr lang="en-US" sz="3000" dirty="0" smtClean="0"/>
              <a:t>enough</a:t>
            </a:r>
            <a:r>
              <a:rPr lang="en-US" sz="2800" dirty="0" smtClean="0"/>
              <a:t> focus on Ambulatory workflow to test the system </a:t>
            </a:r>
          </a:p>
          <a:p>
            <a:pPr lvl="1"/>
            <a:r>
              <a:rPr lang="en-CA" sz="2800" dirty="0" smtClean="0"/>
              <a:t>Build/design decisions and process work not complete </a:t>
            </a:r>
            <a:endParaRPr lang="en-US" sz="2800" dirty="0" smtClean="0"/>
          </a:p>
          <a:p>
            <a:pPr lvl="1"/>
            <a:endParaRPr lang="en-US" dirty="0"/>
          </a:p>
        </p:txBody>
      </p:sp>
    </p:spTree>
    <p:extLst>
      <p:ext uri="{BB962C8B-B14F-4D97-AF65-F5344CB8AC3E}">
        <p14:creationId xmlns:p14="http://schemas.microsoft.com/office/powerpoint/2010/main" val="36075022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&amp; Design: </a:t>
            </a:r>
            <a:r>
              <a:rPr lang="en-US" dirty="0" smtClean="0"/>
              <a:t>Devices</a:t>
            </a:r>
            <a:endParaRPr lang="en-US" dirty="0"/>
          </a:p>
        </p:txBody>
      </p:sp>
      <p:sp>
        <p:nvSpPr>
          <p:cNvPr id="3" name="Content Placeholder 2"/>
          <p:cNvSpPr>
            <a:spLocks noGrp="1"/>
          </p:cNvSpPr>
          <p:nvPr>
            <p:ph idx="1"/>
          </p:nvPr>
        </p:nvSpPr>
        <p:spPr/>
        <p:txBody>
          <a:bodyPr/>
          <a:lstStyle/>
          <a:p>
            <a:r>
              <a:rPr lang="en-CA" sz="2800" dirty="0" smtClean="0"/>
              <a:t>The “sexy” in any project</a:t>
            </a:r>
          </a:p>
          <a:p>
            <a:r>
              <a:rPr lang="en-CA" sz="2800" dirty="0" smtClean="0"/>
              <a:t>Most sites chose their own depending on contractual obligations</a:t>
            </a:r>
          </a:p>
          <a:p>
            <a:r>
              <a:rPr lang="en-CA" sz="2800" dirty="0" smtClean="0"/>
              <a:t>Larger centres held vendor fairs and invited regional sites to observe</a:t>
            </a:r>
          </a:p>
          <a:p>
            <a:r>
              <a:rPr lang="en-CA" sz="2800" dirty="0" smtClean="0"/>
              <a:t>Most sites went with same scanner brand, some on the same WOW and mobile devices</a:t>
            </a:r>
          </a:p>
          <a:p>
            <a:r>
              <a:rPr lang="en-CA" sz="2800" dirty="0" smtClean="0"/>
              <a:t>Most providers wanted the iPad flexibility, unfortunately we couldn’t accommodate</a:t>
            </a:r>
            <a:endParaRPr lang="en-US" sz="2800" dirty="0"/>
          </a:p>
        </p:txBody>
      </p:sp>
    </p:spTree>
    <p:extLst>
      <p:ext uri="{BB962C8B-B14F-4D97-AF65-F5344CB8AC3E}">
        <p14:creationId xmlns:p14="http://schemas.microsoft.com/office/powerpoint/2010/main" val="2721993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(Process)</a:t>
            </a:r>
            <a:endParaRPr lang="en-US" dirty="0"/>
          </a:p>
        </p:txBody>
      </p:sp>
      <p:sp>
        <p:nvSpPr>
          <p:cNvPr id="3" name="Content Placeholder 2"/>
          <p:cNvSpPr>
            <a:spLocks noGrp="1"/>
          </p:cNvSpPr>
          <p:nvPr>
            <p:ph idx="1"/>
          </p:nvPr>
        </p:nvSpPr>
        <p:spPr/>
        <p:txBody>
          <a:bodyPr/>
          <a:lstStyle/>
          <a:p>
            <a:r>
              <a:rPr lang="en-US" sz="2800" dirty="0" smtClean="0"/>
              <a:t>Standard workflows in Ambulatory are quite different from Inpatient.</a:t>
            </a:r>
          </a:p>
          <a:p>
            <a:r>
              <a:rPr lang="en-US" sz="2800" dirty="0" smtClean="0"/>
              <a:t>Requested all areas to submit the standard current workflows </a:t>
            </a:r>
          </a:p>
          <a:p>
            <a:pPr marL="0" indent="0">
              <a:buNone/>
            </a:pPr>
            <a:endParaRPr lang="en-US" dirty="0"/>
          </a:p>
          <a:p>
            <a:pPr marL="0" indent="0">
              <a:buNone/>
            </a:pPr>
            <a:r>
              <a:rPr lang="en-US" dirty="0" smtClean="0"/>
              <a:t>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767" y="3276600"/>
            <a:ext cx="3960633" cy="252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9018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4267200"/>
            <a:ext cx="6400800" cy="1447800"/>
          </a:xfrm>
        </p:spPr>
        <p:txBody>
          <a:bodyPr/>
          <a:lstStyle/>
          <a:p>
            <a:r>
              <a:rPr lang="en-US" dirty="0" smtClean="0"/>
              <a:t>Deb </a:t>
            </a:r>
            <a:r>
              <a:rPr lang="en-US" dirty="0" err="1" smtClean="0"/>
              <a:t>Karcz</a:t>
            </a:r>
            <a:r>
              <a:rPr lang="en-US" dirty="0" smtClean="0"/>
              <a:t>, RN, Clinical Informatics Specialist </a:t>
            </a:r>
            <a:endParaRPr lang="en-US" dirty="0"/>
          </a:p>
          <a:p>
            <a:r>
              <a:rPr lang="en-US" dirty="0"/>
              <a:t>&amp;</a:t>
            </a:r>
          </a:p>
          <a:p>
            <a:r>
              <a:rPr lang="en-US" dirty="0" smtClean="0"/>
              <a:t>Janine </a:t>
            </a:r>
            <a:r>
              <a:rPr lang="en-US" dirty="0" err="1" smtClean="0"/>
              <a:t>Riffel</a:t>
            </a:r>
            <a:r>
              <a:rPr lang="en-US" dirty="0" smtClean="0"/>
              <a:t>, MRT, Radiation Safety Officer (formerly Ambulatory Track Lead)</a:t>
            </a:r>
            <a:endParaRPr lang="en-US" dirty="0"/>
          </a:p>
          <a:p>
            <a:endParaRPr lang="en-US" dirty="0"/>
          </a:p>
        </p:txBody>
      </p:sp>
      <p:sp>
        <p:nvSpPr>
          <p:cNvPr id="3" name="Title 2"/>
          <p:cNvSpPr>
            <a:spLocks noGrp="1"/>
          </p:cNvSpPr>
          <p:nvPr>
            <p:ph type="ctrTitle"/>
          </p:nvPr>
        </p:nvSpPr>
        <p:spPr/>
        <p:txBody>
          <a:bodyPr/>
          <a:lstStyle/>
          <a:p>
            <a:r>
              <a:rPr lang="en-US" dirty="0"/>
              <a:t>CPOE in the </a:t>
            </a:r>
            <a:r>
              <a:rPr lang="en-US" dirty="0" smtClean="0"/>
              <a:t>Inpatient and Ambulatory Areas</a:t>
            </a:r>
            <a:endParaRPr lang="en-US" dirty="0"/>
          </a:p>
        </p:txBody>
      </p:sp>
    </p:spTree>
    <p:extLst>
      <p:ext uri="{BB962C8B-B14F-4D97-AF65-F5344CB8AC3E}">
        <p14:creationId xmlns:p14="http://schemas.microsoft.com/office/powerpoint/2010/main" val="2628037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Ambulatory</a:t>
            </a:r>
            <a:endParaRPr lang="en-US" dirty="0"/>
          </a:p>
        </p:txBody>
      </p:sp>
      <p:sp>
        <p:nvSpPr>
          <p:cNvPr id="3" name="Content Placeholder 2"/>
          <p:cNvSpPr>
            <a:spLocks noGrp="1"/>
          </p:cNvSpPr>
          <p:nvPr>
            <p:ph idx="1"/>
          </p:nvPr>
        </p:nvSpPr>
        <p:spPr/>
        <p:txBody>
          <a:bodyPr/>
          <a:lstStyle/>
          <a:p>
            <a:r>
              <a:rPr lang="en-US" sz="2800" dirty="0"/>
              <a:t>Success: Opportunity for organizations to better learn what practices are taking place in clinics and align with corporate policies.</a:t>
            </a:r>
          </a:p>
          <a:p>
            <a:pPr marL="0" indent="0">
              <a:buNone/>
            </a:pPr>
            <a:endParaRPr lang="en-US" sz="2800" dirty="0" smtClean="0"/>
          </a:p>
          <a:p>
            <a:r>
              <a:rPr lang="en-US" sz="2800" dirty="0" smtClean="0"/>
              <a:t>Challenge: Each clinic tends to manage the relationship between the provider and their support staff differently  </a:t>
            </a:r>
          </a:p>
          <a:p>
            <a:pPr marL="0" indent="0">
              <a:buNone/>
            </a:pPr>
            <a:endParaRPr lang="en-US" dirty="0"/>
          </a:p>
        </p:txBody>
      </p:sp>
    </p:spTree>
    <p:extLst>
      <p:ext uri="{BB962C8B-B14F-4D97-AF65-F5344CB8AC3E}">
        <p14:creationId xmlns:p14="http://schemas.microsoft.com/office/powerpoint/2010/main" val="1713186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Inpatient</a:t>
            </a:r>
            <a:endParaRPr lang="en-US" dirty="0"/>
          </a:p>
        </p:txBody>
      </p:sp>
      <p:sp>
        <p:nvSpPr>
          <p:cNvPr id="3" name="Content Placeholder 2"/>
          <p:cNvSpPr>
            <a:spLocks noGrp="1"/>
          </p:cNvSpPr>
          <p:nvPr>
            <p:ph idx="1"/>
          </p:nvPr>
        </p:nvSpPr>
        <p:spPr>
          <a:xfrm>
            <a:off x="457200" y="1066800"/>
            <a:ext cx="8229600" cy="5257800"/>
          </a:xfrm>
        </p:spPr>
        <p:txBody>
          <a:bodyPr>
            <a:noAutofit/>
          </a:bodyPr>
          <a:lstStyle/>
          <a:p>
            <a:r>
              <a:rPr lang="en-US" sz="2400" dirty="0"/>
              <a:t>Success: </a:t>
            </a:r>
          </a:p>
          <a:p>
            <a:pPr lvl="1"/>
            <a:r>
              <a:rPr lang="en-US" sz="2400" dirty="0" smtClean="0"/>
              <a:t>Have many years experience for Laboratory and DI order entry, good mentors</a:t>
            </a:r>
          </a:p>
          <a:p>
            <a:pPr lvl="1"/>
            <a:r>
              <a:rPr lang="en-CA" sz="2400" dirty="0" smtClean="0"/>
              <a:t>People helping people, shining stars</a:t>
            </a:r>
          </a:p>
          <a:p>
            <a:pPr lvl="1"/>
            <a:r>
              <a:rPr lang="en-CA" sz="2400" dirty="0" smtClean="0"/>
              <a:t>Able to leverage some workflow templates already in place from Cerner</a:t>
            </a:r>
            <a:endParaRPr lang="en-US" sz="2400" dirty="0" smtClean="0"/>
          </a:p>
          <a:p>
            <a:r>
              <a:rPr lang="en-US" sz="2400" dirty="0" smtClean="0"/>
              <a:t>Challenge:</a:t>
            </a:r>
          </a:p>
          <a:p>
            <a:pPr lvl="1"/>
            <a:r>
              <a:rPr lang="en-US" sz="2400" dirty="0"/>
              <a:t>Difficult to standardize even when work is </a:t>
            </a:r>
            <a:r>
              <a:rPr lang="en-US" sz="2400" dirty="0" smtClean="0"/>
              <a:t>similar e.g. vital signs routine</a:t>
            </a:r>
            <a:endParaRPr lang="en-US" sz="2400" dirty="0"/>
          </a:p>
          <a:p>
            <a:pPr lvl="1"/>
            <a:r>
              <a:rPr lang="en-CA" sz="2400" dirty="0" smtClean="0"/>
              <a:t>We are all special and we didn’t know what we didn’t know</a:t>
            </a:r>
          </a:p>
          <a:p>
            <a:pPr lvl="1"/>
            <a:r>
              <a:rPr lang="en-CA" sz="2400" dirty="0" smtClean="0"/>
              <a:t>No time to get to some of the policies supporting the work</a:t>
            </a:r>
            <a:endParaRPr lang="en-US" sz="2400" dirty="0"/>
          </a:p>
        </p:txBody>
      </p:sp>
    </p:spTree>
    <p:extLst>
      <p:ext uri="{BB962C8B-B14F-4D97-AF65-F5344CB8AC3E}">
        <p14:creationId xmlns:p14="http://schemas.microsoft.com/office/powerpoint/2010/main" val="84220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&amp; </a:t>
            </a:r>
            <a:r>
              <a:rPr lang="en-US" dirty="0" smtClean="0"/>
              <a:t>Education</a:t>
            </a:r>
            <a:endParaRPr lang="en-US" dirty="0"/>
          </a:p>
        </p:txBody>
      </p:sp>
      <p:sp>
        <p:nvSpPr>
          <p:cNvPr id="3" name="Content Placeholder 2"/>
          <p:cNvSpPr>
            <a:spLocks noGrp="1"/>
          </p:cNvSpPr>
          <p:nvPr>
            <p:ph idx="1"/>
          </p:nvPr>
        </p:nvSpPr>
        <p:spPr/>
        <p:txBody>
          <a:bodyPr/>
          <a:lstStyle/>
          <a:p>
            <a:r>
              <a:rPr lang="en-CA" sz="2800" dirty="0" smtClean="0"/>
              <a:t>Massive Undertaking across 10 sites </a:t>
            </a:r>
          </a:p>
          <a:p>
            <a:pPr lvl="1"/>
            <a:r>
              <a:rPr lang="en-CA" sz="2800" dirty="0" smtClean="0"/>
              <a:t>approximately 16,000 users</a:t>
            </a:r>
            <a:endParaRPr lang="en-US" sz="2800" dirty="0" smtClean="0"/>
          </a:p>
          <a:p>
            <a:r>
              <a:rPr lang="en-CA" sz="2800" dirty="0" smtClean="0"/>
              <a:t>All training had requirement for completion or position not flipped to new HUGO world</a:t>
            </a:r>
          </a:p>
          <a:p>
            <a:r>
              <a:rPr lang="en-CA" sz="2800" dirty="0" smtClean="0"/>
              <a:t>eLearning and in class sessions modalities</a:t>
            </a:r>
          </a:p>
          <a:p>
            <a:r>
              <a:rPr lang="en-CA" sz="2800" dirty="0" smtClean="0"/>
              <a:t>Superusers and HUGO leads recruited to assist</a:t>
            </a:r>
          </a:p>
          <a:p>
            <a:r>
              <a:rPr lang="en-CA" sz="2800" dirty="0" smtClean="0"/>
              <a:t>Clinical Educators leveraged at larger centres</a:t>
            </a:r>
          </a:p>
        </p:txBody>
      </p:sp>
      <p:pic>
        <p:nvPicPr>
          <p:cNvPr id="3074" name="Picture 2" descr="C:\Users\karczd\AppData\Local\Microsoft\Windows\Temporary Internet Files\Content.IE5\8EQ6E7OF\MP9004225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81000"/>
            <a:ext cx="1676400" cy="111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7229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&amp; Education: Scheduling of classes</a:t>
            </a:r>
            <a:endParaRPr lang="en-US" dirty="0"/>
          </a:p>
        </p:txBody>
      </p:sp>
      <p:sp>
        <p:nvSpPr>
          <p:cNvPr id="3" name="Content Placeholder 2"/>
          <p:cNvSpPr>
            <a:spLocks noGrp="1"/>
          </p:cNvSpPr>
          <p:nvPr>
            <p:ph idx="1"/>
          </p:nvPr>
        </p:nvSpPr>
        <p:spPr>
          <a:xfrm>
            <a:off x="457200" y="1219200"/>
            <a:ext cx="8458200" cy="5029200"/>
          </a:xfrm>
        </p:spPr>
        <p:txBody>
          <a:bodyPr/>
          <a:lstStyle/>
          <a:p>
            <a:r>
              <a:rPr lang="en-US" sz="2800" dirty="0" smtClean="0"/>
              <a:t>Set up classes by position</a:t>
            </a:r>
          </a:p>
          <a:p>
            <a:pPr lvl="1"/>
            <a:r>
              <a:rPr lang="en-US" sz="2800" dirty="0" smtClean="0"/>
              <a:t>Outpatient nursing vs Inpatient nursing</a:t>
            </a:r>
          </a:p>
          <a:p>
            <a:pPr lvl="1"/>
            <a:r>
              <a:rPr lang="en-US" sz="2800" dirty="0" smtClean="0"/>
              <a:t>Medical Secretaries and Outpatient clerks together</a:t>
            </a:r>
          </a:p>
          <a:p>
            <a:pPr lvl="1"/>
            <a:r>
              <a:rPr lang="en-US" sz="2800" dirty="0" smtClean="0"/>
              <a:t>Allied Health </a:t>
            </a:r>
          </a:p>
          <a:p>
            <a:pPr lvl="1"/>
            <a:r>
              <a:rPr lang="en-US" sz="2800" dirty="0" smtClean="0"/>
              <a:t>Providers </a:t>
            </a:r>
          </a:p>
          <a:p>
            <a:r>
              <a:rPr lang="en-US" sz="2800" dirty="0" smtClean="0"/>
              <a:t>In principle this worked, but staff still found some content not applicable</a:t>
            </a:r>
          </a:p>
          <a:p>
            <a:pPr marL="800100" lvl="1" indent="-342900"/>
            <a:r>
              <a:rPr lang="en-US" sz="2800" dirty="0" smtClean="0"/>
              <a:t>For  example how to chart medication CLMA vs direct charting off the eMAR</a:t>
            </a:r>
          </a:p>
          <a:p>
            <a:pPr marL="857250" lvl="2" indent="0">
              <a:buNone/>
            </a:pPr>
            <a:endParaRPr lang="en-US" sz="2800" dirty="0"/>
          </a:p>
        </p:txBody>
      </p:sp>
    </p:spTree>
    <p:extLst>
      <p:ext uri="{BB962C8B-B14F-4D97-AF65-F5344CB8AC3E}">
        <p14:creationId xmlns:p14="http://schemas.microsoft.com/office/powerpoint/2010/main" val="3049579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&amp; Education</a:t>
            </a:r>
            <a:endParaRPr lang="en-US" dirty="0"/>
          </a:p>
        </p:txBody>
      </p:sp>
      <p:sp>
        <p:nvSpPr>
          <p:cNvPr id="3" name="Content Placeholder 2"/>
          <p:cNvSpPr>
            <a:spLocks noGrp="1"/>
          </p:cNvSpPr>
          <p:nvPr>
            <p:ph idx="1"/>
          </p:nvPr>
        </p:nvSpPr>
        <p:spPr>
          <a:xfrm>
            <a:off x="533400" y="1104900"/>
            <a:ext cx="8229600" cy="4914900"/>
          </a:xfrm>
        </p:spPr>
        <p:txBody>
          <a:bodyPr>
            <a:noAutofit/>
          </a:bodyPr>
          <a:lstStyle/>
          <a:p>
            <a:r>
              <a:rPr lang="en-US" sz="2400" dirty="0" smtClean="0"/>
              <a:t>Successes</a:t>
            </a:r>
          </a:p>
          <a:p>
            <a:pPr lvl="1"/>
            <a:r>
              <a:rPr lang="en-US" sz="2400" dirty="0" smtClean="0"/>
              <a:t>Groups/Services set up training together</a:t>
            </a:r>
          </a:p>
          <a:p>
            <a:pPr lvl="2"/>
            <a:r>
              <a:rPr lang="en-US" sz="2400" dirty="0" smtClean="0"/>
              <a:t>Opportunity to discuss workflows</a:t>
            </a:r>
          </a:p>
          <a:p>
            <a:pPr lvl="2"/>
            <a:r>
              <a:rPr lang="en-US" sz="2400" dirty="0" smtClean="0"/>
              <a:t>Set up favorites</a:t>
            </a:r>
          </a:p>
          <a:p>
            <a:pPr lvl="1"/>
            <a:r>
              <a:rPr lang="en-US" sz="2400" dirty="0" smtClean="0"/>
              <a:t>Set up training and simulation rooms</a:t>
            </a:r>
          </a:p>
          <a:p>
            <a:pPr lvl="2"/>
            <a:r>
              <a:rPr lang="en-US" sz="2400" dirty="0" smtClean="0"/>
              <a:t>This enabled staff to practice prior to go live</a:t>
            </a:r>
          </a:p>
          <a:p>
            <a:pPr lvl="1"/>
            <a:r>
              <a:rPr lang="en-US" sz="2400" dirty="0" smtClean="0"/>
              <a:t>Superuser pre-conversion session</a:t>
            </a:r>
          </a:p>
          <a:p>
            <a:pPr lvl="2"/>
            <a:r>
              <a:rPr lang="en-US" sz="2400" dirty="0" smtClean="0"/>
              <a:t>Able to provide last minute information and opportunity to answer questions just prior to go live</a:t>
            </a:r>
          </a:p>
          <a:p>
            <a:pPr lvl="1"/>
            <a:r>
              <a:rPr lang="en-CA" sz="2400" dirty="0" smtClean="0"/>
              <a:t>HUGO website</a:t>
            </a:r>
            <a:endParaRPr lang="en-US" sz="2400" dirty="0"/>
          </a:p>
        </p:txBody>
      </p:sp>
      <p:pic>
        <p:nvPicPr>
          <p:cNvPr id="5122" name="Picture 2" descr="C:\Users\karczd\AppData\Local\Microsoft\Windows\Temporary Internet Files\Content.IE5\ABR9KWY8\MP9003826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609600"/>
            <a:ext cx="136071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16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a:t>
            </a:r>
            <a:r>
              <a:rPr lang="en-US" dirty="0" smtClean="0"/>
              <a:t>Education: Quick </a:t>
            </a:r>
            <a:r>
              <a:rPr lang="en-US" dirty="0"/>
              <a:t>Tips </a:t>
            </a:r>
          </a:p>
        </p:txBody>
      </p:sp>
      <p:sp>
        <p:nvSpPr>
          <p:cNvPr id="3" name="Content Placeholder 2"/>
          <p:cNvSpPr>
            <a:spLocks noGrp="1"/>
          </p:cNvSpPr>
          <p:nvPr>
            <p:ph idx="1"/>
          </p:nvPr>
        </p:nvSpPr>
        <p:spPr>
          <a:xfrm>
            <a:off x="304800" y="1143000"/>
            <a:ext cx="8766242" cy="4800600"/>
          </a:xfrm>
        </p:spPr>
        <p:txBody>
          <a:bodyPr>
            <a:normAutofit/>
          </a:bodyPr>
          <a:lstStyle/>
          <a:p>
            <a:r>
              <a:rPr lang="en-US" sz="2400" dirty="0"/>
              <a:t>We discovered at our first go-live that we need to create “quick tips” to support the end-users as they </a:t>
            </a:r>
            <a:r>
              <a:rPr lang="en-US" sz="2400" dirty="0" smtClean="0"/>
              <a:t>started  </a:t>
            </a:r>
            <a:r>
              <a:rPr lang="en-US" sz="2400" dirty="0"/>
              <a:t>to use the system.</a:t>
            </a:r>
          </a:p>
          <a:p>
            <a:r>
              <a:rPr lang="en-US" sz="2400" dirty="0" smtClean="0"/>
              <a:t>Success</a:t>
            </a:r>
            <a:r>
              <a:rPr lang="en-US" sz="2400" dirty="0"/>
              <a:t>: </a:t>
            </a:r>
            <a:endParaRPr lang="en-US" sz="2400" dirty="0" smtClean="0"/>
          </a:p>
          <a:p>
            <a:pPr lvl="1"/>
            <a:r>
              <a:rPr lang="en-US" sz="2400" dirty="0" smtClean="0"/>
              <a:t>reinforced </a:t>
            </a:r>
            <a:r>
              <a:rPr lang="en-US" sz="2400" dirty="0"/>
              <a:t>processes and help remind the end-users of  </a:t>
            </a:r>
            <a:r>
              <a:rPr lang="en-US" sz="2400" dirty="0" smtClean="0"/>
              <a:t>frequently used scenarios</a:t>
            </a:r>
          </a:p>
          <a:p>
            <a:r>
              <a:rPr lang="en-CA" sz="2400" dirty="0" smtClean="0"/>
              <a:t>Challenge: </a:t>
            </a:r>
          </a:p>
          <a:p>
            <a:pPr lvl="1"/>
            <a:r>
              <a:rPr lang="en-CA" sz="2400" dirty="0" smtClean="0"/>
              <a:t>Who did the work? </a:t>
            </a:r>
          </a:p>
          <a:p>
            <a:pPr lvl="1"/>
            <a:r>
              <a:rPr lang="en-CA" sz="2400" dirty="0" smtClean="0"/>
              <a:t>By last conversion we </a:t>
            </a:r>
          </a:p>
          <a:p>
            <a:pPr marL="457200" lvl="1" indent="0">
              <a:buNone/>
            </a:pPr>
            <a:r>
              <a:rPr lang="en-CA" sz="2400" dirty="0" smtClean="0"/>
              <a:t>had a rhythm with our education team</a:t>
            </a:r>
            <a:endParaRPr lang="en-US" sz="24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505200"/>
            <a:ext cx="2441642" cy="249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6889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a:t>
            </a:r>
            <a:r>
              <a:rPr lang="en-US" dirty="0" smtClean="0"/>
              <a:t>Education</a:t>
            </a:r>
            <a:endParaRPr lang="en-US" dirty="0"/>
          </a:p>
        </p:txBody>
      </p:sp>
      <p:sp>
        <p:nvSpPr>
          <p:cNvPr id="3" name="Content Placeholder 2"/>
          <p:cNvSpPr>
            <a:spLocks noGrp="1"/>
          </p:cNvSpPr>
          <p:nvPr>
            <p:ph idx="1"/>
          </p:nvPr>
        </p:nvSpPr>
        <p:spPr>
          <a:xfrm>
            <a:off x="304800" y="1198778"/>
            <a:ext cx="8458200" cy="4648200"/>
          </a:xfrm>
        </p:spPr>
        <p:txBody>
          <a:bodyPr/>
          <a:lstStyle/>
          <a:p>
            <a:r>
              <a:rPr lang="en-US" sz="2800" dirty="0" smtClean="0"/>
              <a:t>Challenges</a:t>
            </a:r>
          </a:p>
          <a:p>
            <a:pPr lvl="1"/>
            <a:r>
              <a:rPr lang="en-US" sz="2800" dirty="0" smtClean="0"/>
              <a:t>Training domain not updated</a:t>
            </a:r>
          </a:p>
          <a:p>
            <a:pPr lvl="2"/>
            <a:r>
              <a:rPr lang="en-US" sz="2800" dirty="0" smtClean="0"/>
              <a:t>Changes and updates were being made and the “gold” copy was cut earlier</a:t>
            </a:r>
          </a:p>
          <a:p>
            <a:pPr lvl="1"/>
            <a:r>
              <a:rPr lang="en-US" sz="2800" dirty="0" smtClean="0"/>
              <a:t>Focus tended to be geared towards inpatient </a:t>
            </a:r>
          </a:p>
          <a:p>
            <a:pPr lvl="1"/>
            <a:r>
              <a:rPr lang="en-US" sz="2800" dirty="0" smtClean="0"/>
              <a:t>Inconsistency in trainers</a:t>
            </a:r>
          </a:p>
          <a:p>
            <a:pPr lvl="2"/>
            <a:r>
              <a:rPr lang="en-US" sz="2800" dirty="0" smtClean="0"/>
              <a:t>Mixed messages</a:t>
            </a:r>
          </a:p>
          <a:p>
            <a:pPr lvl="1"/>
            <a:r>
              <a:rPr lang="en-CA" sz="2800" dirty="0"/>
              <a:t>Quick Tips</a:t>
            </a:r>
          </a:p>
          <a:p>
            <a:pPr lvl="1"/>
            <a:r>
              <a:rPr lang="en-CA" sz="2800" dirty="0"/>
              <a:t>HUGO website</a:t>
            </a:r>
            <a:endParaRPr lang="en-US" sz="2800" dirty="0"/>
          </a:p>
          <a:p>
            <a:pPr marL="514350" lvl="1" indent="0">
              <a:buNone/>
            </a:pPr>
            <a:endParaRPr lang="en-US" dirty="0" smtClean="0"/>
          </a:p>
          <a:p>
            <a:pPr lvl="1"/>
            <a:endParaRPr lang="en-US" dirty="0" smtClean="0"/>
          </a:p>
          <a:p>
            <a:pPr marL="914400" lvl="2" indent="0">
              <a:buNone/>
            </a:pPr>
            <a:endParaRPr lang="en-US" dirty="0" smtClean="0"/>
          </a:p>
        </p:txBody>
      </p:sp>
      <p:pic>
        <p:nvPicPr>
          <p:cNvPr id="4098" name="Picture 2" descr="C:\Users\karczd\AppData\Local\Microsoft\Windows\Temporary Internet Files\Content.IE5\9L6CCGC2\MC90005611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419600"/>
            <a:ext cx="1789481" cy="142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03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The Importance of Resiliency</a:t>
            </a:r>
            <a:endParaRPr lang="en-US" dirty="0"/>
          </a:p>
        </p:txBody>
      </p:sp>
      <p:sp>
        <p:nvSpPr>
          <p:cNvPr id="3" name="Content Placeholder 2"/>
          <p:cNvSpPr>
            <a:spLocks noGrp="1"/>
          </p:cNvSpPr>
          <p:nvPr>
            <p:ph idx="1"/>
          </p:nvPr>
        </p:nvSpPr>
        <p:spPr>
          <a:xfrm>
            <a:off x="457200" y="1404054"/>
            <a:ext cx="8229600" cy="4920545"/>
          </a:xfrm>
        </p:spPr>
        <p:txBody>
          <a:bodyPr/>
          <a:lstStyle/>
          <a:p>
            <a:r>
              <a:rPr lang="en-US" sz="2800" dirty="0"/>
              <a:t>Staggered conversion </a:t>
            </a:r>
            <a:r>
              <a:rPr lang="en-US" sz="2800" dirty="0" smtClean="0"/>
              <a:t>and t</a:t>
            </a:r>
            <a:r>
              <a:rPr lang="en-CA" sz="2800" dirty="0" smtClean="0"/>
              <a:t>ight timeline</a:t>
            </a:r>
            <a:endParaRPr lang="en-US" sz="2800" dirty="0" smtClean="0"/>
          </a:p>
          <a:p>
            <a:r>
              <a:rPr lang="en-US" sz="2800" dirty="0" smtClean="0"/>
              <a:t>At one of our later conversions at the largest facility engaged our fitness team to de-stress the teams</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0"/>
            <a:ext cx="4558145" cy="292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628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34636" y="1219200"/>
            <a:ext cx="8458200" cy="4648200"/>
          </a:xfrm>
        </p:spPr>
        <p:txBody>
          <a:bodyPr/>
          <a:lstStyle/>
          <a:p>
            <a:r>
              <a:rPr lang="en-US" sz="2800" dirty="0" smtClean="0"/>
              <a:t>Successes</a:t>
            </a:r>
          </a:p>
          <a:p>
            <a:pPr lvl="1"/>
            <a:r>
              <a:rPr lang="en-CA" sz="2800" dirty="0" smtClean="0"/>
              <a:t>We are live at 10 sites</a:t>
            </a:r>
          </a:p>
          <a:p>
            <a:pPr lvl="1"/>
            <a:r>
              <a:rPr lang="en-CA" sz="2800" dirty="0" smtClean="0"/>
              <a:t>Better outcomes reported at initial site &amp; LHSC with decreased medication errors</a:t>
            </a:r>
          </a:p>
          <a:p>
            <a:pPr lvl="1"/>
            <a:r>
              <a:rPr lang="en-CA" sz="2800" dirty="0" smtClean="0"/>
              <a:t>Better partnerships across sites</a:t>
            </a:r>
          </a:p>
          <a:p>
            <a:pPr lvl="1"/>
            <a:r>
              <a:rPr lang="en-CA" sz="2800" dirty="0" smtClean="0"/>
              <a:t>A better understanding of the</a:t>
            </a:r>
          </a:p>
          <a:p>
            <a:pPr marL="457200" lvl="1" indent="0">
              <a:buNone/>
            </a:pPr>
            <a:r>
              <a:rPr lang="en-CA" sz="2800" dirty="0"/>
              <a:t> </a:t>
            </a:r>
            <a:r>
              <a:rPr lang="en-CA" sz="2800" dirty="0" smtClean="0"/>
              <a:t>  complexity of the work</a:t>
            </a:r>
          </a:p>
          <a:p>
            <a:pPr lvl="1"/>
            <a:r>
              <a:rPr lang="en-CA" sz="2800" dirty="0" smtClean="0"/>
              <a:t>Clearer picture of where we need</a:t>
            </a:r>
          </a:p>
          <a:p>
            <a:pPr marL="457200" lvl="1" indent="0">
              <a:buNone/>
            </a:pPr>
            <a:r>
              <a:rPr lang="en-CA" sz="2800" dirty="0" smtClean="0"/>
              <a:t>   to focus</a:t>
            </a:r>
            <a:endParaRPr lang="en-US" sz="2800" dirty="0"/>
          </a:p>
        </p:txBody>
      </p:sp>
      <p:pic>
        <p:nvPicPr>
          <p:cNvPr id="7170" name="Picture 2" descr="C:\Users\karczd\AppData\Local\Microsoft\Windows\Temporary Internet Files\Content.IE5\9L6CCGC2\MP9004490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4818" y="3124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453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0" y="1143000"/>
            <a:ext cx="8458200" cy="4648200"/>
          </a:xfrm>
        </p:spPr>
        <p:txBody>
          <a:bodyPr/>
          <a:lstStyle/>
          <a:p>
            <a:r>
              <a:rPr lang="en-CA" sz="2800" dirty="0" smtClean="0"/>
              <a:t>Challenges</a:t>
            </a:r>
          </a:p>
          <a:p>
            <a:pPr lvl="1"/>
            <a:r>
              <a:rPr lang="en-CA" sz="2800" dirty="0"/>
              <a:t>Not all decisions complete at go live</a:t>
            </a:r>
          </a:p>
          <a:p>
            <a:pPr lvl="1"/>
            <a:r>
              <a:rPr lang="en-CA" sz="2800" dirty="0"/>
              <a:t>Not all build complete at first go </a:t>
            </a:r>
            <a:r>
              <a:rPr lang="en-CA" sz="2800" dirty="0" smtClean="0"/>
              <a:t>live</a:t>
            </a:r>
          </a:p>
          <a:p>
            <a:pPr lvl="1"/>
            <a:r>
              <a:rPr lang="en-CA" sz="2800" dirty="0" smtClean="0"/>
              <a:t>Medication Reconciliation</a:t>
            </a:r>
          </a:p>
          <a:p>
            <a:pPr lvl="1"/>
            <a:r>
              <a:rPr lang="en-CA" sz="2800" dirty="0" smtClean="0"/>
              <a:t>Process work not complete</a:t>
            </a:r>
          </a:p>
          <a:p>
            <a:pPr lvl="1"/>
            <a:r>
              <a:rPr lang="en-CA" sz="2800" dirty="0" smtClean="0"/>
              <a:t>High incidence of multiple orders</a:t>
            </a:r>
            <a:endParaRPr lang="en-US" sz="2800" dirty="0"/>
          </a:p>
          <a:p>
            <a:endParaRPr lang="en-US" dirty="0"/>
          </a:p>
        </p:txBody>
      </p:sp>
      <p:pic>
        <p:nvPicPr>
          <p:cNvPr id="6146" name="Picture 2" descr="C:\Users\karczd\AppData\Local\Microsoft\Windows\Temporary Internet Files\Content.IE5\8EQ6E7OF\MP9004010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5618" y="2590800"/>
            <a:ext cx="2488382" cy="373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973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Format Inpatient and Ambulatory</a:t>
            </a:r>
            <a:endParaRPr lang="en-US" dirty="0"/>
          </a:p>
        </p:txBody>
      </p:sp>
      <p:sp>
        <p:nvSpPr>
          <p:cNvPr id="3" name="Content Placeholder 2"/>
          <p:cNvSpPr>
            <a:spLocks noGrp="1"/>
          </p:cNvSpPr>
          <p:nvPr>
            <p:ph idx="1"/>
          </p:nvPr>
        </p:nvSpPr>
        <p:spPr>
          <a:xfrm>
            <a:off x="228600" y="1295400"/>
            <a:ext cx="8458200" cy="4648200"/>
          </a:xfrm>
        </p:spPr>
        <p:txBody>
          <a:bodyPr/>
          <a:lstStyle/>
          <a:p>
            <a:r>
              <a:rPr lang="en-US" sz="2800" dirty="0"/>
              <a:t>Project Structure and Timeline</a:t>
            </a:r>
          </a:p>
          <a:p>
            <a:r>
              <a:rPr lang="en-US" sz="2800" dirty="0"/>
              <a:t>Cultural and Practice transformation (People)</a:t>
            </a:r>
          </a:p>
          <a:p>
            <a:r>
              <a:rPr lang="en-US" sz="2800" dirty="0"/>
              <a:t>Planning and Design (Technology)</a:t>
            </a:r>
          </a:p>
          <a:p>
            <a:r>
              <a:rPr lang="en-US" sz="2800" dirty="0"/>
              <a:t>Workflow (Process)</a:t>
            </a:r>
          </a:p>
          <a:p>
            <a:r>
              <a:rPr lang="en-US" sz="2800" dirty="0"/>
              <a:t>Training and Education</a:t>
            </a:r>
          </a:p>
          <a:p>
            <a:r>
              <a:rPr lang="en-US" sz="2800" dirty="0" smtClean="0"/>
              <a:t>Implementation</a:t>
            </a:r>
          </a:p>
          <a:p>
            <a:r>
              <a:rPr lang="en-US" sz="2800" dirty="0" smtClean="0"/>
              <a:t>Lessons Learned</a:t>
            </a:r>
            <a:endParaRPr lang="en-US" sz="2800" dirty="0"/>
          </a:p>
          <a:p>
            <a:endParaRPr lang="en-US" dirty="0"/>
          </a:p>
        </p:txBody>
      </p:sp>
      <p:pic>
        <p:nvPicPr>
          <p:cNvPr id="4" name="Picture 3" descr="C:\Users\karczd\AppData\Local\Microsoft\Windows\Temporary Internet Files\Content.IE5\ABR9KWY8\MC9004420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276600"/>
            <a:ext cx="2742857" cy="27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66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sz="2800" dirty="0"/>
              <a:t>Changed vendors after 1 year of planning</a:t>
            </a:r>
          </a:p>
          <a:p>
            <a:r>
              <a:rPr lang="en-US" sz="2800" dirty="0"/>
              <a:t>Need to have core group of  trainers </a:t>
            </a:r>
            <a:endParaRPr lang="en-US" sz="2800" dirty="0" smtClean="0"/>
          </a:p>
          <a:p>
            <a:r>
              <a:rPr lang="en-US" sz="2800" dirty="0" smtClean="0"/>
              <a:t>Understanding your workflow is critical</a:t>
            </a:r>
          </a:p>
          <a:p>
            <a:r>
              <a:rPr lang="en-US" sz="2800" dirty="0" smtClean="0"/>
              <a:t>Engaging all stakeholders with a plan </a:t>
            </a:r>
          </a:p>
          <a:p>
            <a:r>
              <a:rPr lang="en-US" sz="2800" dirty="0" smtClean="0"/>
              <a:t>Engagement from the leadership all along the way is a key to success for the units</a:t>
            </a:r>
          </a:p>
          <a:p>
            <a:r>
              <a:rPr lang="en-CA" sz="2800" dirty="0" smtClean="0"/>
              <a:t>Sites with engaged professional practice leaders did better</a:t>
            </a:r>
          </a:p>
          <a:p>
            <a:r>
              <a:rPr lang="en-CA" sz="2800" dirty="0" smtClean="0"/>
              <a:t>Smaller staged approach</a:t>
            </a:r>
            <a:endParaRPr lang="en-US" sz="2800" dirty="0" smtClean="0"/>
          </a:p>
          <a:p>
            <a:endParaRPr lang="en-US" dirty="0" smtClean="0"/>
          </a:p>
          <a:p>
            <a:endParaRPr lang="en-US" dirty="0"/>
          </a:p>
        </p:txBody>
      </p:sp>
    </p:spTree>
    <p:extLst>
      <p:ext uri="{BB962C8B-B14F-4D97-AF65-F5344CB8AC3E}">
        <p14:creationId xmlns:p14="http://schemas.microsoft.com/office/powerpoint/2010/main" val="611188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4419600"/>
            <a:ext cx="6477000" cy="1447800"/>
          </a:xfrm>
        </p:spPr>
        <p:txBody>
          <a:bodyPr/>
          <a:lstStyle/>
          <a:p>
            <a:r>
              <a:rPr lang="en-US" dirty="0"/>
              <a:t>Tina Holden, RN, Clinical Informatics Specialist </a:t>
            </a:r>
          </a:p>
          <a:p>
            <a:r>
              <a:rPr lang="en-US" dirty="0"/>
              <a:t>&amp;</a:t>
            </a:r>
          </a:p>
          <a:p>
            <a:r>
              <a:rPr lang="en-US" dirty="0"/>
              <a:t>Andrew </a:t>
            </a:r>
            <a:r>
              <a:rPr lang="en-US" dirty="0" err="1"/>
              <a:t>Nemirovsky</a:t>
            </a:r>
            <a:r>
              <a:rPr lang="en-US" dirty="0"/>
              <a:t>, RN, Clinical Informatics Specialist </a:t>
            </a:r>
          </a:p>
          <a:p>
            <a:endParaRPr lang="en-US" dirty="0"/>
          </a:p>
        </p:txBody>
      </p:sp>
      <p:sp>
        <p:nvSpPr>
          <p:cNvPr id="3" name="Title 2"/>
          <p:cNvSpPr>
            <a:spLocks noGrp="1"/>
          </p:cNvSpPr>
          <p:nvPr>
            <p:ph type="ctrTitle"/>
          </p:nvPr>
        </p:nvSpPr>
        <p:spPr/>
        <p:txBody>
          <a:bodyPr/>
          <a:lstStyle/>
          <a:p>
            <a:r>
              <a:rPr lang="en-US" dirty="0"/>
              <a:t>CPOE in the Emergency Department</a:t>
            </a:r>
          </a:p>
        </p:txBody>
      </p:sp>
    </p:spTree>
    <p:extLst>
      <p:ext uri="{BB962C8B-B14F-4D97-AF65-F5344CB8AC3E}">
        <p14:creationId xmlns:p14="http://schemas.microsoft.com/office/powerpoint/2010/main" val="3701662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11 Emergency Departments</a:t>
            </a:r>
          </a:p>
          <a:p>
            <a:r>
              <a:rPr lang="en-US" dirty="0" smtClean="0"/>
              <a:t>1 Urgent Care Centre</a:t>
            </a:r>
          </a:p>
          <a:p>
            <a:r>
              <a:rPr lang="en-US" dirty="0" smtClean="0"/>
              <a:t>174+ FirstNet Positions</a:t>
            </a:r>
          </a:p>
          <a:p>
            <a:r>
              <a:rPr lang="en-US" dirty="0" smtClean="0"/>
              <a:t>360,000 </a:t>
            </a:r>
            <a:r>
              <a:rPr lang="en-US" dirty="0"/>
              <a:t>t</a:t>
            </a:r>
            <a:r>
              <a:rPr lang="en-US" dirty="0" smtClean="0"/>
              <a:t>otal number of yearly visits</a:t>
            </a:r>
          </a:p>
          <a:p>
            <a:r>
              <a:rPr lang="en-US" dirty="0" smtClean="0"/>
              <a:t>243 Emergency physicians</a:t>
            </a:r>
          </a:p>
          <a:p>
            <a:r>
              <a:rPr lang="en-US" dirty="0" smtClean="0"/>
              <a:t>575 </a:t>
            </a:r>
            <a:r>
              <a:rPr lang="en-US" dirty="0"/>
              <a:t>E</a:t>
            </a:r>
            <a:r>
              <a:rPr lang="en-US" dirty="0" smtClean="0"/>
              <a:t>mergency nurses</a:t>
            </a:r>
            <a:endParaRPr lang="en-US" dirty="0"/>
          </a:p>
        </p:txBody>
      </p:sp>
      <p:sp>
        <p:nvSpPr>
          <p:cNvPr id="2"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6522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One Emergency Department only implemented CPOE at point of admission decision – paper is used </a:t>
            </a:r>
          </a:p>
          <a:p>
            <a:r>
              <a:rPr lang="en-US" dirty="0" smtClean="0"/>
              <a:t>Urgent Care Centre has had nursing clinical documentation since 2006</a:t>
            </a:r>
          </a:p>
          <a:p>
            <a:r>
              <a:rPr lang="en-US" dirty="0"/>
              <a:t>No CLMA</a:t>
            </a:r>
          </a:p>
          <a:p>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Exceptions to the Rule</a:t>
            </a:r>
            <a:endParaRPr lang="en-US" dirty="0"/>
          </a:p>
        </p:txBody>
      </p:sp>
    </p:spTree>
    <p:extLst>
      <p:ext uri="{BB962C8B-B14F-4D97-AF65-F5344CB8AC3E}">
        <p14:creationId xmlns:p14="http://schemas.microsoft.com/office/powerpoint/2010/main" val="216133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676400"/>
            <a:ext cx="6878010" cy="3419953"/>
          </a:xfrm>
        </p:spPr>
      </p:pic>
      <p:sp>
        <p:nvSpPr>
          <p:cNvPr id="2" name="Title 1"/>
          <p:cNvSpPr>
            <a:spLocks noGrp="1"/>
          </p:cNvSpPr>
          <p:nvPr>
            <p:ph type="title"/>
          </p:nvPr>
        </p:nvSpPr>
        <p:spPr/>
        <p:txBody>
          <a:bodyPr/>
          <a:lstStyle/>
          <a:p>
            <a:r>
              <a:rPr lang="en-US" dirty="0"/>
              <a:t>Exceptions to the Rule</a:t>
            </a:r>
          </a:p>
        </p:txBody>
      </p:sp>
    </p:spTree>
    <p:extLst>
      <p:ext uri="{BB962C8B-B14F-4D97-AF65-F5344CB8AC3E}">
        <p14:creationId xmlns:p14="http://schemas.microsoft.com/office/powerpoint/2010/main" val="94431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One single electronic triage assessment powerform that all sites shared</a:t>
            </a:r>
          </a:p>
          <a:p>
            <a:r>
              <a:rPr lang="en-US" dirty="0" smtClean="0"/>
              <a:t>Quick Triage Registration</a:t>
            </a:r>
          </a:p>
          <a:p>
            <a:r>
              <a:rPr lang="en-US" dirty="0" smtClean="0"/>
              <a:t>Enabled triage nurses to document allergies, BPMH, problems, initial and reassessment vitals</a:t>
            </a:r>
          </a:p>
          <a:p>
            <a:r>
              <a:rPr lang="en-US" dirty="0" smtClean="0"/>
              <a:t>Pursuing implementation of Sepsis, Falls Risk and Suicide screening at triage using the triage powerform</a:t>
            </a:r>
          </a:p>
        </p:txBody>
      </p:sp>
      <p:sp>
        <p:nvSpPr>
          <p:cNvPr id="2" name="Title 1"/>
          <p:cNvSpPr>
            <a:spLocks noGrp="1"/>
          </p:cNvSpPr>
          <p:nvPr>
            <p:ph type="title"/>
          </p:nvPr>
        </p:nvSpPr>
        <p:spPr/>
        <p:txBody>
          <a:bodyPr>
            <a:normAutofit/>
          </a:bodyPr>
          <a:lstStyle/>
          <a:p>
            <a:r>
              <a:rPr lang="en-US" dirty="0" smtClean="0"/>
              <a:t>Did Someone Say Clinical Documentation??</a:t>
            </a:r>
            <a:endParaRPr lang="en-US" dirty="0"/>
          </a:p>
        </p:txBody>
      </p:sp>
    </p:spTree>
    <p:extLst>
      <p:ext uri="{BB962C8B-B14F-4D97-AF65-F5344CB8AC3E}">
        <p14:creationId xmlns:p14="http://schemas.microsoft.com/office/powerpoint/2010/main" val="1129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Triage Documentation</a:t>
            </a:r>
            <a:endParaRPr lang="en-US" dirty="0"/>
          </a:p>
        </p:txBody>
      </p:sp>
      <p:pic>
        <p:nvPicPr>
          <p:cNvPr id="2052" name="Picture 4" descr="C:\Users\nemirova\AppData\Local\Temp\SNAGHTML3155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467600" cy="521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3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Allows staff to track patients through the ED</a:t>
            </a:r>
          </a:p>
          <a:p>
            <a:r>
              <a:rPr lang="en-US" dirty="0" smtClean="0"/>
              <a:t>New orders flagged to nurse/clerk once entered</a:t>
            </a:r>
          </a:p>
          <a:p>
            <a:r>
              <a:rPr lang="en-US" dirty="0" smtClean="0"/>
              <a:t>Quick access to MAR and Vitals</a:t>
            </a:r>
          </a:p>
          <a:p>
            <a:r>
              <a:rPr lang="en-US" dirty="0" smtClean="0"/>
              <a:t>Allows for communication between docs and nurses</a:t>
            </a:r>
          </a:p>
          <a:p>
            <a:r>
              <a:rPr lang="en-US" dirty="0" smtClean="0"/>
              <a:t>Icons are used for Precautions, Referrals, and Orders (i.e. ECG and Radiology)</a:t>
            </a:r>
          </a:p>
          <a:p>
            <a:r>
              <a:rPr lang="en-US" dirty="0" smtClean="0"/>
              <a:t>Lab and Rad order status</a:t>
            </a:r>
            <a:endParaRPr lang="en-US" dirty="0"/>
          </a:p>
        </p:txBody>
      </p:sp>
      <p:sp>
        <p:nvSpPr>
          <p:cNvPr id="3" name="Title 2"/>
          <p:cNvSpPr>
            <a:spLocks noGrp="1"/>
          </p:cNvSpPr>
          <p:nvPr>
            <p:ph type="title"/>
          </p:nvPr>
        </p:nvSpPr>
        <p:spPr/>
        <p:txBody>
          <a:bodyPr/>
          <a:lstStyle/>
          <a:p>
            <a:r>
              <a:rPr lang="en-US" dirty="0" smtClean="0"/>
              <a:t>Tracking Board</a:t>
            </a:r>
            <a:endParaRPr lang="en-US" dirty="0"/>
          </a:p>
        </p:txBody>
      </p:sp>
    </p:spTree>
    <p:extLst>
      <p:ext uri="{BB962C8B-B14F-4D97-AF65-F5344CB8AC3E}">
        <p14:creationId xmlns:p14="http://schemas.microsoft.com/office/powerpoint/2010/main" val="335409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Board</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371600"/>
            <a:ext cx="871173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96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Programming team built a custom rule to update the Attending Physician</a:t>
            </a:r>
          </a:p>
          <a:p>
            <a:r>
              <a:rPr lang="en-US" dirty="0"/>
              <a:t>Pulls from the MD column on the tracking board and updates from Emergency, Physician to the actual attending</a:t>
            </a:r>
          </a:p>
          <a:p>
            <a:r>
              <a:rPr lang="en-US" dirty="0"/>
              <a:t>This ensures results are sent to the correct physician </a:t>
            </a:r>
            <a:r>
              <a:rPr lang="en-US" dirty="0" smtClean="0"/>
              <a:t>and </a:t>
            </a:r>
            <a:r>
              <a:rPr lang="en-US" dirty="0"/>
              <a:t>also solves billing issues for our Radiologists</a:t>
            </a:r>
          </a:p>
        </p:txBody>
      </p:sp>
      <p:sp>
        <p:nvSpPr>
          <p:cNvPr id="2" name="Title 1"/>
          <p:cNvSpPr>
            <a:spLocks noGrp="1"/>
          </p:cNvSpPr>
          <p:nvPr>
            <p:ph type="title"/>
          </p:nvPr>
        </p:nvSpPr>
        <p:spPr/>
        <p:txBody>
          <a:bodyPr/>
          <a:lstStyle/>
          <a:p>
            <a:r>
              <a:rPr lang="en-US" dirty="0" smtClean="0"/>
              <a:t>Who’s the Attending?</a:t>
            </a:r>
            <a:endParaRPr lang="en-US" dirty="0"/>
          </a:p>
        </p:txBody>
      </p:sp>
    </p:spTree>
    <p:extLst>
      <p:ext uri="{BB962C8B-B14F-4D97-AF65-F5344CB8AC3E}">
        <p14:creationId xmlns:p14="http://schemas.microsoft.com/office/powerpoint/2010/main" val="322188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HUGO?</a:t>
            </a:r>
          </a:p>
        </p:txBody>
      </p:sp>
      <p:sp>
        <p:nvSpPr>
          <p:cNvPr id="3" name="Content Placeholder 2"/>
          <p:cNvSpPr>
            <a:spLocks noGrp="1"/>
          </p:cNvSpPr>
          <p:nvPr>
            <p:ph idx="1"/>
          </p:nvPr>
        </p:nvSpPr>
        <p:spPr>
          <a:xfrm>
            <a:off x="381000" y="1295400"/>
            <a:ext cx="8458200" cy="4876800"/>
          </a:xfrm>
        </p:spPr>
        <p:txBody>
          <a:bodyPr/>
          <a:lstStyle/>
          <a:p>
            <a:pPr marL="0" indent="0">
              <a:buNone/>
            </a:pPr>
            <a:r>
              <a:rPr lang="en-CA" sz="2800" b="1" dirty="0">
                <a:solidFill>
                  <a:srgbClr val="FF0000"/>
                </a:solidFill>
              </a:rPr>
              <a:t>H</a:t>
            </a:r>
            <a:r>
              <a:rPr lang="en-CA" sz="2800" dirty="0"/>
              <a:t>ealthcare </a:t>
            </a:r>
            <a:r>
              <a:rPr lang="en-CA" sz="2800" b="1" dirty="0">
                <a:solidFill>
                  <a:srgbClr val="FFC000"/>
                </a:solidFill>
              </a:rPr>
              <a:t>U</a:t>
            </a:r>
            <a:r>
              <a:rPr lang="en-CA" sz="2800" dirty="0"/>
              <a:t>nder</a:t>
            </a:r>
            <a:r>
              <a:rPr lang="en-CA" sz="2800" b="1" dirty="0">
                <a:solidFill>
                  <a:srgbClr val="92D050"/>
                </a:solidFill>
              </a:rPr>
              <a:t>g</a:t>
            </a:r>
            <a:r>
              <a:rPr lang="en-CA" sz="2800" dirty="0"/>
              <a:t>oing </a:t>
            </a:r>
            <a:r>
              <a:rPr lang="en-CA" sz="2800" b="1" dirty="0">
                <a:solidFill>
                  <a:srgbClr val="00B0F0"/>
                </a:solidFill>
              </a:rPr>
              <a:t>O</a:t>
            </a:r>
            <a:r>
              <a:rPr lang="en-CA" sz="2800" dirty="0"/>
              <a:t>ptimization … optimizing patient safety and supporting continuous quality improvement.</a:t>
            </a:r>
            <a:endParaRPr lang="en-US" sz="2800" dirty="0"/>
          </a:p>
          <a:p>
            <a:pPr marL="0" indent="0">
              <a:buNone/>
            </a:pPr>
            <a:endParaRPr lang="en-US" sz="2800" dirty="0"/>
          </a:p>
          <a:p>
            <a:pPr marL="0" indent="0">
              <a:buNone/>
            </a:pPr>
            <a:r>
              <a:rPr lang="en-CA" sz="2800" dirty="0"/>
              <a:t>There are four elements to HUGO: </a:t>
            </a:r>
            <a:endParaRPr lang="en-US" sz="2800" dirty="0"/>
          </a:p>
          <a:p>
            <a:pPr marL="514350" indent="-514350">
              <a:buFont typeface="+mj-lt"/>
              <a:buAutoNum type="arabicPeriod"/>
            </a:pPr>
            <a:r>
              <a:rPr lang="en-US" sz="2400" dirty="0">
                <a:latin typeface="Arial" pitchFamily="34" charset="0"/>
                <a:cs typeface="Arial" pitchFamily="34" charset="0"/>
              </a:rPr>
              <a:t>Computerized Provider Order Entry (CPOE)</a:t>
            </a:r>
          </a:p>
          <a:p>
            <a:pPr>
              <a:buFont typeface="+mj-lt"/>
              <a:buAutoNum type="arabicPeriod"/>
            </a:pPr>
            <a:endParaRPr lang="en-US" sz="1400" dirty="0">
              <a:latin typeface="Arial" pitchFamily="34" charset="0"/>
              <a:cs typeface="Arial" pitchFamily="34" charset="0"/>
            </a:endParaRPr>
          </a:p>
          <a:p>
            <a:pPr marL="514350" indent="-514350">
              <a:buFont typeface="+mj-lt"/>
              <a:buAutoNum type="arabicPeriod"/>
            </a:pPr>
            <a:r>
              <a:rPr lang="en-US" sz="2400" dirty="0">
                <a:latin typeface="Arial" pitchFamily="34" charset="0"/>
                <a:cs typeface="Arial" pitchFamily="34" charset="0"/>
              </a:rPr>
              <a:t>Electronic Medication Administration Record (</a:t>
            </a:r>
            <a:r>
              <a:rPr lang="en-US" sz="2400" dirty="0" err="1">
                <a:latin typeface="Arial" pitchFamily="34" charset="0"/>
                <a:cs typeface="Arial" pitchFamily="34" charset="0"/>
              </a:rPr>
              <a:t>eMAR</a:t>
            </a:r>
            <a:r>
              <a:rPr lang="en-US" sz="2400" dirty="0">
                <a:latin typeface="Arial" pitchFamily="34" charset="0"/>
                <a:cs typeface="Arial" pitchFamily="34" charset="0"/>
              </a:rPr>
              <a:t>)</a:t>
            </a:r>
          </a:p>
          <a:p>
            <a:pPr>
              <a:buFont typeface="+mj-lt"/>
              <a:buAutoNum type="arabicPeriod"/>
            </a:pPr>
            <a:endParaRPr lang="en-US" sz="1200" dirty="0">
              <a:latin typeface="Arial" pitchFamily="34" charset="0"/>
              <a:cs typeface="Arial" pitchFamily="34" charset="0"/>
            </a:endParaRPr>
          </a:p>
          <a:p>
            <a:pPr marL="514350" indent="-514350">
              <a:buFont typeface="+mj-lt"/>
              <a:buAutoNum type="arabicPeriod"/>
            </a:pPr>
            <a:r>
              <a:rPr lang="en-US" sz="2400" dirty="0">
                <a:latin typeface="Arial" pitchFamily="34" charset="0"/>
                <a:cs typeface="Arial" pitchFamily="34" charset="0"/>
              </a:rPr>
              <a:t>Closed Loop Medication Administration (CLMA) </a:t>
            </a:r>
          </a:p>
          <a:p>
            <a:pPr>
              <a:buFont typeface="+mj-lt"/>
              <a:buAutoNum type="arabicPeriod"/>
            </a:pPr>
            <a:endParaRPr lang="en-US" sz="1200" dirty="0">
              <a:latin typeface="Arial" pitchFamily="34" charset="0"/>
              <a:cs typeface="Arial" pitchFamily="34" charset="0"/>
            </a:endParaRPr>
          </a:p>
          <a:p>
            <a:pPr marL="514350" indent="-514350">
              <a:buFont typeface="+mj-lt"/>
              <a:buAutoNum type="arabicPeriod"/>
            </a:pPr>
            <a:r>
              <a:rPr lang="en-US" sz="2400" dirty="0">
                <a:latin typeface="Arial" pitchFamily="34" charset="0"/>
                <a:cs typeface="Arial" pitchFamily="34" charset="0"/>
              </a:rPr>
              <a:t>Electronic Medication Reconciliation (e Med Rec)</a:t>
            </a:r>
          </a:p>
          <a:p>
            <a:pPr marL="0" indent="0">
              <a:buNone/>
            </a:pPr>
            <a:endParaRPr lang="en-US" dirty="0"/>
          </a:p>
          <a:p>
            <a:endParaRPr lang="en-US" dirty="0"/>
          </a:p>
        </p:txBody>
      </p:sp>
    </p:spTree>
    <p:extLst>
      <p:ext uri="{BB962C8B-B14F-4D97-AF65-F5344CB8AC3E}">
        <p14:creationId xmlns:p14="http://schemas.microsoft.com/office/powerpoint/2010/main" val="937023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 Summary mPage</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1600200"/>
            <a:ext cx="8985161"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35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Orders</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73490" cy="521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6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5334000" cy="4656427"/>
          </a:xfrm>
        </p:spPr>
        <p:txBody>
          <a:bodyPr>
            <a:normAutofit lnSpcReduction="10000"/>
          </a:bodyPr>
          <a:lstStyle/>
          <a:p>
            <a:r>
              <a:rPr lang="en-US" dirty="0"/>
              <a:t>Symptom and disease based powerplans developed by ED group of providers</a:t>
            </a:r>
          </a:p>
          <a:p>
            <a:r>
              <a:rPr lang="en-US" dirty="0"/>
              <a:t>Blank powerplan - utilized as a catch all for follow up treatment that is customized to the patient</a:t>
            </a:r>
          </a:p>
          <a:p>
            <a:r>
              <a:rPr lang="en-US" dirty="0"/>
              <a:t>Disease based powerplans are ‘owned’ by services</a:t>
            </a:r>
          </a:p>
          <a:p>
            <a:r>
              <a:rPr lang="en-US" dirty="0"/>
              <a:t>Multi phase plans have more recently been developed, easing providers work and smoothing process for recurring medication administration (i.e. Rabies vaccinations, Cellulitis clinics)</a:t>
            </a:r>
          </a:p>
        </p:txBody>
      </p:sp>
      <p:sp>
        <p:nvSpPr>
          <p:cNvPr id="2" name="Title 1"/>
          <p:cNvSpPr>
            <a:spLocks noGrp="1"/>
          </p:cNvSpPr>
          <p:nvPr>
            <p:ph type="title"/>
          </p:nvPr>
        </p:nvSpPr>
        <p:spPr/>
        <p:txBody>
          <a:bodyPr/>
          <a:lstStyle/>
          <a:p>
            <a:r>
              <a:rPr lang="en-US" dirty="0" smtClean="0"/>
              <a:t>ED </a:t>
            </a:r>
            <a:r>
              <a:rPr lang="en-US" dirty="0"/>
              <a:t>P</a:t>
            </a:r>
            <a:r>
              <a:rPr lang="en-US" dirty="0" smtClean="0"/>
              <a:t>owerplans</a:t>
            </a:r>
            <a:endParaRPr lang="en-US" dirty="0"/>
          </a:p>
        </p:txBody>
      </p:sp>
      <p:pic>
        <p:nvPicPr>
          <p:cNvPr id="4" name="Picture 3" descr="2014-06-16_23-19-58.jpg"/>
          <p:cNvPicPr>
            <a:picLocks noChangeAspect="1"/>
          </p:cNvPicPr>
          <p:nvPr/>
        </p:nvPicPr>
        <p:blipFill>
          <a:blip r:embed="rId3"/>
          <a:stretch>
            <a:fillRect/>
          </a:stretch>
        </p:blipFill>
        <p:spPr>
          <a:xfrm>
            <a:off x="6076992" y="2819400"/>
            <a:ext cx="2926029" cy="21046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448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3657600" cy="3450696"/>
          </a:xfrm>
        </p:spPr>
        <p:txBody>
          <a:bodyPr/>
          <a:lstStyle/>
          <a:p>
            <a:r>
              <a:rPr lang="en-US" sz="2400" dirty="0" smtClean="0"/>
              <a:t>Medical directive based care sets and common ordering practice based</a:t>
            </a:r>
          </a:p>
          <a:p>
            <a:r>
              <a:rPr lang="en-US" sz="2400" dirty="0" smtClean="0"/>
              <a:t>Allows nursing to quickly enter orders when patients meet criteria</a:t>
            </a:r>
          </a:p>
          <a:p>
            <a:r>
              <a:rPr lang="en-US" sz="2400" dirty="0" smtClean="0"/>
              <a:t>Reduces errors and speeds up entry</a:t>
            </a:r>
          </a:p>
        </p:txBody>
      </p:sp>
      <p:sp>
        <p:nvSpPr>
          <p:cNvPr id="3" name="Title 2"/>
          <p:cNvSpPr>
            <a:spLocks noGrp="1"/>
          </p:cNvSpPr>
          <p:nvPr>
            <p:ph type="title"/>
          </p:nvPr>
        </p:nvSpPr>
        <p:spPr/>
        <p:txBody>
          <a:bodyPr/>
          <a:lstStyle/>
          <a:p>
            <a:r>
              <a:rPr lang="en-US" dirty="0" smtClean="0"/>
              <a:t>ED </a:t>
            </a:r>
            <a:r>
              <a:rPr lang="en-US" dirty="0" err="1" smtClean="0"/>
              <a:t>Caresets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845" y="2209800"/>
            <a:ext cx="519545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47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Paper</a:t>
            </a:r>
          </a:p>
          <a:p>
            <a:r>
              <a:rPr lang="en-US" sz="3200" dirty="0" smtClean="0"/>
              <a:t>No back entry of data</a:t>
            </a:r>
          </a:p>
          <a:p>
            <a:r>
              <a:rPr lang="en-US" sz="3200" dirty="0" smtClean="0"/>
              <a:t>Clerk order entry (laboratory and diagnostics only)</a:t>
            </a:r>
          </a:p>
        </p:txBody>
      </p:sp>
      <p:sp>
        <p:nvSpPr>
          <p:cNvPr id="2" name="Title 1"/>
          <p:cNvSpPr>
            <a:spLocks noGrp="1"/>
          </p:cNvSpPr>
          <p:nvPr>
            <p:ph type="title"/>
          </p:nvPr>
        </p:nvSpPr>
        <p:spPr/>
        <p:txBody>
          <a:bodyPr/>
          <a:lstStyle/>
          <a:p>
            <a:r>
              <a:rPr lang="en-US" dirty="0" smtClean="0"/>
              <a:t>Trauma/Resuscitation</a:t>
            </a:r>
            <a:endParaRPr lang="en-US" dirty="0"/>
          </a:p>
        </p:txBody>
      </p:sp>
    </p:spTree>
    <p:extLst>
      <p:ext uri="{BB962C8B-B14F-4D97-AF65-F5344CB8AC3E}">
        <p14:creationId xmlns:p14="http://schemas.microsoft.com/office/powerpoint/2010/main" val="346661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Encounter based system</a:t>
            </a:r>
          </a:p>
          <a:p>
            <a:r>
              <a:rPr lang="en-US" sz="3200" dirty="0"/>
              <a:t>Regional admission workflow</a:t>
            </a:r>
          </a:p>
          <a:p>
            <a:r>
              <a:rPr lang="en-US" sz="3200" dirty="0"/>
              <a:t>Multiple Label Printers</a:t>
            </a:r>
          </a:p>
          <a:p>
            <a:r>
              <a:rPr lang="en-US" sz="3200" dirty="0"/>
              <a:t>Position Build and Maintenance</a:t>
            </a:r>
          </a:p>
          <a:p>
            <a:r>
              <a:rPr lang="en-US" sz="3200" dirty="0" smtClean="0"/>
              <a:t>Devices </a:t>
            </a:r>
            <a:r>
              <a:rPr lang="en-US" sz="3200" dirty="0"/>
              <a:t>to support ED workflow</a:t>
            </a:r>
          </a:p>
          <a:p>
            <a:r>
              <a:rPr lang="en-US" sz="3200" dirty="0"/>
              <a:t>Order Catalogue </a:t>
            </a:r>
          </a:p>
        </p:txBody>
      </p:sp>
      <p:sp>
        <p:nvSpPr>
          <p:cNvPr id="2" name="Title 1"/>
          <p:cNvSpPr>
            <a:spLocks noGrp="1"/>
          </p:cNvSpPr>
          <p:nvPr>
            <p:ph type="title"/>
          </p:nvPr>
        </p:nvSpPr>
        <p:spPr/>
        <p:txBody>
          <a:bodyPr/>
          <a:lstStyle/>
          <a:p>
            <a:r>
              <a:rPr lang="en-US" dirty="0" smtClean="0"/>
              <a:t>The Barriers</a:t>
            </a:r>
            <a:endParaRPr lang="en-US" dirty="0"/>
          </a:p>
        </p:txBody>
      </p:sp>
    </p:spTree>
    <p:extLst>
      <p:ext uri="{BB962C8B-B14F-4D97-AF65-F5344CB8AC3E}">
        <p14:creationId xmlns:p14="http://schemas.microsoft.com/office/powerpoint/2010/main" val="45775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458200" cy="4648200"/>
          </a:xfrm>
        </p:spPr>
        <p:txBody>
          <a:bodyPr/>
          <a:lstStyle/>
          <a:p>
            <a:r>
              <a:rPr lang="en-US" sz="2800" dirty="0"/>
              <a:t>D</a:t>
            </a:r>
            <a:r>
              <a:rPr lang="en-US" sz="2800" dirty="0" smtClean="0"/>
              <a:t>e-centralized from corporate training to accommodate schedules and unique tools used by much smaller group of staff</a:t>
            </a:r>
          </a:p>
          <a:p>
            <a:r>
              <a:rPr lang="en-US" sz="2800" dirty="0" smtClean="0"/>
              <a:t>Localized to each site to include local workflows</a:t>
            </a:r>
          </a:p>
          <a:p>
            <a:r>
              <a:rPr lang="en-US" sz="2800" dirty="0" smtClean="0"/>
              <a:t>Train the trainer model used to encourage end-user adoption of new tools and processes</a:t>
            </a:r>
          </a:p>
          <a:p>
            <a:r>
              <a:rPr lang="en-US" sz="2800" dirty="0" smtClean="0"/>
              <a:t>Online FirstNet modules are used for rotating residents – developed with much provider input</a:t>
            </a:r>
          </a:p>
          <a:p>
            <a:endParaRPr lang="en-US" sz="2800" dirty="0"/>
          </a:p>
        </p:txBody>
      </p:sp>
      <p:sp>
        <p:nvSpPr>
          <p:cNvPr id="2" name="Title 1"/>
          <p:cNvSpPr>
            <a:spLocks noGrp="1"/>
          </p:cNvSpPr>
          <p:nvPr>
            <p:ph type="title"/>
          </p:nvPr>
        </p:nvSpPr>
        <p:spPr/>
        <p:txBody>
          <a:bodyPr/>
          <a:lstStyle/>
          <a:p>
            <a:r>
              <a:rPr lang="en-US" dirty="0" smtClean="0"/>
              <a:t>Education</a:t>
            </a:r>
            <a:endParaRPr lang="en-US" dirty="0"/>
          </a:p>
        </p:txBody>
      </p:sp>
    </p:spTree>
    <p:extLst>
      <p:ext uri="{BB962C8B-B14F-4D97-AF65-F5344CB8AC3E}">
        <p14:creationId xmlns:p14="http://schemas.microsoft.com/office/powerpoint/2010/main" val="242536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Thank you and Questions</a:t>
            </a:r>
            <a:endParaRPr lang="en-US" dirty="0"/>
          </a:p>
        </p:txBody>
      </p:sp>
      <p:sp>
        <p:nvSpPr>
          <p:cNvPr id="7171" name="Rectangle 3"/>
          <p:cNvSpPr>
            <a:spLocks noGrp="1" noChangeArrowheads="1"/>
          </p:cNvSpPr>
          <p:nvPr>
            <p:ph type="body" idx="1"/>
          </p:nvPr>
        </p:nvSpPr>
        <p:spPr>
          <a:xfrm>
            <a:off x="338138" y="1113655"/>
            <a:ext cx="8458200" cy="501568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Contacts</a:t>
            </a:r>
          </a:p>
          <a:p>
            <a:r>
              <a:rPr lang="en-US" dirty="0" smtClean="0">
                <a:solidFill>
                  <a:schemeClr val="accent2"/>
                </a:solidFill>
              </a:rPr>
              <a:t>Debbie.Karcz@lhsc.on.ca </a:t>
            </a:r>
            <a:r>
              <a:rPr lang="en-US" dirty="0"/>
              <a:t>519.685.8500 Ext 74700</a:t>
            </a:r>
          </a:p>
          <a:p>
            <a:r>
              <a:rPr lang="en-US" dirty="0" smtClean="0">
                <a:solidFill>
                  <a:schemeClr val="accent2"/>
                </a:solidFill>
              </a:rPr>
              <a:t>Janine.Riffel@lhsc.on.ca </a:t>
            </a:r>
            <a:r>
              <a:rPr lang="en-US" dirty="0"/>
              <a:t>519.685.8500 Ext </a:t>
            </a:r>
            <a:r>
              <a:rPr lang="en-US" dirty="0" smtClean="0"/>
              <a:t>76576</a:t>
            </a:r>
            <a:endParaRPr lang="en-US" dirty="0" smtClean="0">
              <a:solidFill>
                <a:schemeClr val="accent2"/>
              </a:solidFill>
            </a:endParaRPr>
          </a:p>
          <a:p>
            <a:r>
              <a:rPr lang="en-US" dirty="0" smtClean="0">
                <a:solidFill>
                  <a:schemeClr val="accent2"/>
                </a:solidFill>
              </a:rPr>
              <a:t>Andrew.Nemirovsky@lhsc.on.ca </a:t>
            </a:r>
            <a:r>
              <a:rPr lang="en-US" dirty="0"/>
              <a:t>519.685.8500 Ext </a:t>
            </a:r>
            <a:r>
              <a:rPr lang="en-US" dirty="0" smtClean="0"/>
              <a:t>64094</a:t>
            </a:r>
            <a:endParaRPr lang="en-US" dirty="0" smtClean="0">
              <a:solidFill>
                <a:schemeClr val="accent2"/>
              </a:solidFill>
            </a:endParaRPr>
          </a:p>
          <a:p>
            <a:r>
              <a:rPr lang="en-US" dirty="0" smtClean="0">
                <a:solidFill>
                  <a:schemeClr val="accent2"/>
                </a:solidFill>
              </a:rPr>
              <a:t>Tina.Holden@lhsc.on.ca </a:t>
            </a:r>
            <a:r>
              <a:rPr lang="en-US" dirty="0"/>
              <a:t>519.685.8500 Ext 34209 </a:t>
            </a:r>
          </a:p>
          <a:p>
            <a:pPr marL="0" indent="0">
              <a:buNone/>
            </a:pPr>
            <a:endParaRPr lang="en-US" dirty="0" smtClean="0">
              <a:solidFill>
                <a:schemeClr val="accent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99" y="1219199"/>
            <a:ext cx="4267201" cy="254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98012"/>
            <a:ext cx="1672190" cy="13664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 y="2249493"/>
            <a:ext cx="1666172" cy="13385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3678" y="903473"/>
            <a:ext cx="1880322" cy="134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52041"/>
            <a:ext cx="2394440" cy="111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www.lhsc.on.ca/lab/tvh/pictures/alex_fro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159" y="5162009"/>
            <a:ext cx="2082483" cy="11078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4440" y="5152041"/>
            <a:ext cx="1844327" cy="113469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5162009"/>
            <a:ext cx="2838450" cy="110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3678" y="3413732"/>
            <a:ext cx="1899372" cy="17383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rotWithShape="1">
          <a:blip r:embed="rId10" cstate="print">
            <a:extLst>
              <a:ext uri="{28A0092B-C50C-407E-A947-70E740481C1C}">
                <a14:useLocalDpi xmlns:a14="http://schemas.microsoft.com/office/drawing/2010/main" val="0"/>
              </a:ext>
            </a:extLst>
          </a:blip>
          <a:srcRect l="5105" t="5018" r="4724" b="5847"/>
          <a:stretch/>
        </p:blipFill>
        <p:spPr>
          <a:xfrm>
            <a:off x="7252923" y="2247720"/>
            <a:ext cx="1887778" cy="1285199"/>
          </a:xfrm>
          <a:prstGeom prst="rect">
            <a:avLst/>
          </a:prstGeom>
          <a:ln>
            <a:solidFill>
              <a:schemeClr val="tx1"/>
            </a:solidFill>
          </a:ln>
        </p:spPr>
      </p:pic>
      <p:pic>
        <p:nvPicPr>
          <p:cNvPr id="15" name="Content Placeholder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28" y="3276600"/>
            <a:ext cx="1676400" cy="1130026"/>
          </a:xfrm>
          <a:prstGeom prst="rect">
            <a:avLst/>
          </a:prstGeom>
        </p:spPr>
      </p:pic>
      <p:pic>
        <p:nvPicPr>
          <p:cNvPr id="16"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5406" y="850645"/>
            <a:ext cx="2098272" cy="13988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16691" y="903473"/>
            <a:ext cx="2048715" cy="1365810"/>
          </a:xfrm>
          <a:prstGeom prst="rect">
            <a:avLst/>
          </a:prstGeom>
        </p:spPr>
      </p:pic>
      <p:pic>
        <p:nvPicPr>
          <p:cNvPr id="18"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2190" y="914400"/>
            <a:ext cx="1680609" cy="1335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1682945" y="2247719"/>
            <a:ext cx="0" cy="2904323"/>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cxnSp>
        <p:nvCxnSpPr>
          <p:cNvPr id="20" name="Straight Connector 19"/>
          <p:cNvCxnSpPr/>
          <p:nvPr/>
        </p:nvCxnSpPr>
        <p:spPr>
          <a:xfrm>
            <a:off x="1669717" y="2247720"/>
            <a:ext cx="5580733" cy="0"/>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a:off x="7250450" y="2247720"/>
            <a:ext cx="0" cy="2904323"/>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pic>
        <p:nvPicPr>
          <p:cNvPr id="2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84793" y="2502402"/>
            <a:ext cx="1371600" cy="91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Content Placeholder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50484" y="3891954"/>
            <a:ext cx="2290564" cy="376867"/>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05189" y="4628840"/>
            <a:ext cx="2545999" cy="479725"/>
          </a:xfrm>
          <a:prstGeom prst="rect">
            <a:avLst/>
          </a:prstGeom>
        </p:spPr>
      </p:pic>
      <p:pic>
        <p:nvPicPr>
          <p:cNvPr id="26" name="Picture 4" descr="Middlesex Hospital Allianc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14442" y="2629306"/>
            <a:ext cx="116293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306857" y="4058723"/>
            <a:ext cx="1341042" cy="1014721"/>
          </a:xfrm>
          <a:prstGeom prst="rect">
            <a:avLst/>
          </a:prstGeom>
        </p:spPr>
      </p:pic>
      <p:pic>
        <p:nvPicPr>
          <p:cNvPr id="28" name="Picture 2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318596" y="2250830"/>
            <a:ext cx="1720319" cy="949976"/>
          </a:xfrm>
          <a:prstGeom prst="rect">
            <a:avLst/>
          </a:prstGeom>
        </p:spPr>
      </p:pic>
      <p:pic>
        <p:nvPicPr>
          <p:cNvPr id="29" name="Picture 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93157" y="3149454"/>
            <a:ext cx="1765852" cy="49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descr="Click to visit">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562600" y="3854478"/>
            <a:ext cx="1622467" cy="10799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58767" y="5162009"/>
            <a:ext cx="1457924" cy="112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838200"/>
          </a:xfrm>
        </p:spPr>
        <p:txBody>
          <a:bodyPr/>
          <a:lstStyle/>
          <a:p>
            <a:pPr algn="ctr"/>
            <a:r>
              <a:rPr lang="en-US" dirty="0" smtClean="0"/>
              <a:t> Participating Hospitals</a:t>
            </a:r>
            <a:endParaRPr lang="en-US" dirty="0"/>
          </a:p>
        </p:txBody>
      </p:sp>
      <p:pic>
        <p:nvPicPr>
          <p:cNvPr id="7" name="Picture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4260157"/>
            <a:ext cx="1666172" cy="89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p:nvPr/>
        </p:nvCxnSpPr>
        <p:spPr>
          <a:xfrm>
            <a:off x="1682945" y="5152043"/>
            <a:ext cx="5580733" cy="0"/>
          </a:xfrm>
          <a:prstGeom prst="line">
            <a:avLst/>
          </a:prstGeom>
          <a:ln>
            <a:solidFill>
              <a:srgbClr val="00B0F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327857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Cerner Platform</a:t>
            </a:r>
            <a:endParaRPr lang="en-US" dirty="0"/>
          </a:p>
        </p:txBody>
      </p:sp>
      <p:sp>
        <p:nvSpPr>
          <p:cNvPr id="3" name="Content Placeholder 2"/>
          <p:cNvSpPr>
            <a:spLocks noGrp="1"/>
          </p:cNvSpPr>
          <p:nvPr>
            <p:ph idx="1"/>
          </p:nvPr>
        </p:nvSpPr>
        <p:spPr>
          <a:xfrm>
            <a:off x="457200" y="1447800"/>
            <a:ext cx="8229600" cy="4876800"/>
          </a:xfrm>
        </p:spPr>
        <p:txBody>
          <a:bodyPr/>
          <a:lstStyle/>
          <a:p>
            <a:r>
              <a:rPr lang="en-US" dirty="0" smtClean="0"/>
              <a:t>Code Level 2012.30</a:t>
            </a:r>
          </a:p>
          <a:p>
            <a:r>
              <a:rPr lang="en-US" dirty="0" smtClean="0"/>
              <a:t>Live with PowerChart, PathNet, RadNet, FirstNet, SurgiNet</a:t>
            </a:r>
            <a:r>
              <a:rPr lang="en-US" dirty="0"/>
              <a:t> </a:t>
            </a:r>
            <a:r>
              <a:rPr lang="en-US" dirty="0" smtClean="0"/>
              <a:t>etc.</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95600"/>
            <a:ext cx="593525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181600" y="5105400"/>
            <a:ext cx="533400" cy="2999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5715000" y="4506015"/>
            <a:ext cx="190500" cy="92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1"/>
          <p:cNvSpPr/>
          <p:nvPr/>
        </p:nvSpPr>
        <p:spPr>
          <a:xfrm>
            <a:off x="5229301" y="4267200"/>
            <a:ext cx="190500" cy="92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5419801" y="5534054"/>
            <a:ext cx="190500" cy="92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6172200" y="5105400"/>
            <a:ext cx="190500" cy="92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14"/>
          <p:cNvSpPr/>
          <p:nvPr/>
        </p:nvSpPr>
        <p:spPr>
          <a:xfrm>
            <a:off x="5876239" y="5255361"/>
            <a:ext cx="190500" cy="92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6076950" y="5442004"/>
            <a:ext cx="190500" cy="92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4758325" y="5348258"/>
            <a:ext cx="190500" cy="92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4826295" y="5487605"/>
            <a:ext cx="190500" cy="92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18"/>
          <p:cNvSpPr/>
          <p:nvPr/>
        </p:nvSpPr>
        <p:spPr>
          <a:xfrm>
            <a:off x="5229301" y="5099290"/>
            <a:ext cx="190500" cy="92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4309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Structure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Project Sponsor/Executive Sponsor</a:t>
            </a:r>
          </a:p>
          <a:p>
            <a:pPr lvl="1" indent="-342900">
              <a:buFont typeface="Arial" pitchFamily="34" charset="0"/>
              <a:buChar char="•"/>
            </a:pPr>
            <a:r>
              <a:rPr lang="en-US" sz="2800" dirty="0" smtClean="0"/>
              <a:t>Project Manager + Regional Project Manager</a:t>
            </a:r>
          </a:p>
          <a:p>
            <a:pPr lvl="2" indent="-342900"/>
            <a:r>
              <a:rPr lang="en-US" sz="2400" dirty="0" smtClean="0"/>
              <a:t>Track Leads ( Provider, Clinician, Ambulatory, Pharmacy and Education) </a:t>
            </a:r>
          </a:p>
          <a:p>
            <a:pPr lvl="3" indent="-342900">
              <a:buFont typeface="Arial" pitchFamily="34" charset="0"/>
              <a:buChar char="•"/>
            </a:pPr>
            <a:r>
              <a:rPr lang="en-US" sz="2400" dirty="0" smtClean="0"/>
              <a:t>Site Leads ( Regional + London Hospitals)</a:t>
            </a:r>
          </a:p>
          <a:p>
            <a:pPr lvl="4" indent="-342900">
              <a:buFont typeface="Arial" pitchFamily="34" charset="0"/>
              <a:buChar char="•"/>
            </a:pPr>
            <a:r>
              <a:rPr lang="en-US" sz="2400" dirty="0" smtClean="0"/>
              <a:t>HUGO + London Clinical Informatics Team</a:t>
            </a:r>
          </a:p>
          <a:p>
            <a:pPr lvl="4" indent="-342900">
              <a:buFont typeface="Wingdings" panose="05000000000000000000" pitchFamily="2" charset="2"/>
              <a:buChar char="Ø"/>
            </a:pPr>
            <a:endParaRPr lang="en-US" dirty="0"/>
          </a:p>
          <a:p>
            <a:pPr marL="0" indent="0" algn="ctr">
              <a:buNone/>
            </a:pPr>
            <a:r>
              <a:rPr lang="en-US" dirty="0" smtClean="0"/>
              <a:t>This structure allowed a collaborative approach to design and implementation decisions impacting  Ambulatory and Inpatient areas.</a:t>
            </a:r>
          </a:p>
          <a:p>
            <a:pPr lvl="4" indent="-342900">
              <a:buFont typeface="Wingdings" panose="05000000000000000000" pitchFamily="2" charset="2"/>
              <a:buChar char="Ø"/>
            </a:pPr>
            <a:endParaRPr lang="en-US" dirty="0" smtClean="0"/>
          </a:p>
          <a:p>
            <a:pPr marL="400050" lvl="1" indent="0">
              <a:buNone/>
            </a:pPr>
            <a:endParaRPr lang="en-US" dirty="0"/>
          </a:p>
        </p:txBody>
      </p:sp>
      <p:pic>
        <p:nvPicPr>
          <p:cNvPr id="2051" name="Picture 3" descr="C:\Documents and Settings\karczd\Local Settings\Temporary Internet Files\Content.IE5\QUO17RZH\MC9003908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5327" y="228600"/>
            <a:ext cx="1826057" cy="167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111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a:t>Project Committee Structure</a:t>
            </a:r>
          </a:p>
        </p:txBody>
      </p:sp>
      <p:graphicFrame>
        <p:nvGraphicFramePr>
          <p:cNvPr id="4" name="Diagram 3"/>
          <p:cNvGraphicFramePr/>
          <p:nvPr>
            <p:extLst>
              <p:ext uri="{D42A27DB-BD31-4B8C-83A1-F6EECF244321}">
                <p14:modId xmlns:p14="http://schemas.microsoft.com/office/powerpoint/2010/main" val="3280011660"/>
              </p:ext>
            </p:extLst>
          </p:nvPr>
        </p:nvGraphicFramePr>
        <p:xfrm>
          <a:off x="228600" y="1219200"/>
          <a:ext cx="8610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392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 </a:t>
            </a:r>
            <a:r>
              <a:rPr lang="en-US" dirty="0"/>
              <a:t>start to finish</a:t>
            </a:r>
          </a:p>
        </p:txBody>
      </p:sp>
      <p:sp>
        <p:nvSpPr>
          <p:cNvPr id="3" name="Content Placeholder 2"/>
          <p:cNvSpPr>
            <a:spLocks noGrp="1"/>
          </p:cNvSpPr>
          <p:nvPr>
            <p:ph idx="1"/>
          </p:nvPr>
        </p:nvSpPr>
        <p:spPr>
          <a:xfrm>
            <a:off x="457200" y="1143000"/>
            <a:ext cx="8229600" cy="5029200"/>
          </a:xfrm>
        </p:spPr>
        <p:txBody>
          <a:bodyPr/>
          <a:lstStyle/>
          <a:p>
            <a:pPr marL="0" indent="0">
              <a:buNone/>
            </a:pPr>
            <a:r>
              <a:rPr lang="en-US" dirty="0" smtClean="0"/>
              <a:t>	Project Phase: April 2012-June 1, 2014</a:t>
            </a:r>
          </a:p>
        </p:txBody>
      </p:sp>
      <p:graphicFrame>
        <p:nvGraphicFramePr>
          <p:cNvPr id="5" name="Table 4"/>
          <p:cNvGraphicFramePr>
            <a:graphicFrameLocks noGrp="1"/>
          </p:cNvGraphicFramePr>
          <p:nvPr>
            <p:extLst>
              <p:ext uri="{D42A27DB-BD31-4B8C-83A1-F6EECF244321}">
                <p14:modId xmlns:p14="http://schemas.microsoft.com/office/powerpoint/2010/main" val="3042758832"/>
              </p:ext>
            </p:extLst>
          </p:nvPr>
        </p:nvGraphicFramePr>
        <p:xfrm>
          <a:off x="400033" y="1676400"/>
          <a:ext cx="8229600" cy="3538059"/>
        </p:xfrm>
        <a:graphic>
          <a:graphicData uri="http://schemas.openxmlformats.org/drawingml/2006/table">
            <a:tbl>
              <a:tblPr firstRow="1" bandRow="1">
                <a:tableStyleId>{5C22544A-7EE6-4342-B048-85BDC9FD1C3A}</a:tableStyleId>
              </a:tblPr>
              <a:tblGrid>
                <a:gridCol w="1143000"/>
                <a:gridCol w="1981200"/>
                <a:gridCol w="5105400"/>
              </a:tblGrid>
              <a:tr h="372894">
                <a:tc>
                  <a:txBody>
                    <a:bodyPr/>
                    <a:lstStyle/>
                    <a:p>
                      <a:r>
                        <a:rPr lang="en-US" dirty="0" smtClean="0"/>
                        <a:t>Go Live</a:t>
                      </a:r>
                      <a:endParaRPr lang="en-US" dirty="0"/>
                    </a:p>
                  </a:txBody>
                  <a:tcPr/>
                </a:tc>
                <a:tc>
                  <a:txBody>
                    <a:bodyPr/>
                    <a:lstStyle/>
                    <a:p>
                      <a:r>
                        <a:rPr lang="en-US" dirty="0" smtClean="0"/>
                        <a:t>Date</a:t>
                      </a:r>
                      <a:endParaRPr lang="en-US" dirty="0"/>
                    </a:p>
                  </a:txBody>
                  <a:tcPr/>
                </a:tc>
                <a:tc>
                  <a:txBody>
                    <a:bodyPr/>
                    <a:lstStyle/>
                    <a:p>
                      <a:r>
                        <a:rPr lang="en-US" dirty="0" smtClean="0"/>
                        <a:t>Hospitals</a:t>
                      </a:r>
                      <a:endParaRPr lang="en-US" dirty="0"/>
                    </a:p>
                  </a:txBody>
                  <a:tcPr/>
                </a:tc>
              </a:tr>
              <a:tr h="362950">
                <a:tc>
                  <a:txBody>
                    <a:bodyPr/>
                    <a:lstStyle/>
                    <a:p>
                      <a:r>
                        <a:rPr lang="en-US" dirty="0" smtClean="0"/>
                        <a:t>1</a:t>
                      </a:r>
                      <a:endParaRPr lang="en-US" dirty="0"/>
                    </a:p>
                  </a:txBody>
                  <a:tcPr/>
                </a:tc>
                <a:tc>
                  <a:txBody>
                    <a:bodyPr/>
                    <a:lstStyle/>
                    <a:p>
                      <a:r>
                        <a:rPr lang="en-US" dirty="0" smtClean="0"/>
                        <a:t>November</a:t>
                      </a:r>
                      <a:r>
                        <a:rPr lang="en-US" baseline="0" dirty="0" smtClean="0"/>
                        <a:t> 2013</a:t>
                      </a:r>
                      <a:endParaRPr lang="en-US" dirty="0"/>
                    </a:p>
                  </a:txBody>
                  <a:tcPr/>
                </a:tc>
                <a:tc>
                  <a:txBody>
                    <a:bodyPr/>
                    <a:lstStyle/>
                    <a:p>
                      <a:r>
                        <a:rPr lang="en-US" dirty="0" smtClean="0"/>
                        <a:t>1 small community</a:t>
                      </a:r>
                      <a:endParaRPr lang="en-US" dirty="0"/>
                    </a:p>
                  </a:txBody>
                  <a:tcPr/>
                </a:tc>
              </a:tr>
              <a:tr h="626462">
                <a:tc>
                  <a:txBody>
                    <a:bodyPr/>
                    <a:lstStyle/>
                    <a:p>
                      <a:r>
                        <a:rPr lang="en-US" dirty="0" smtClean="0"/>
                        <a:t>2</a:t>
                      </a:r>
                      <a:endParaRPr lang="en-US" dirty="0"/>
                    </a:p>
                  </a:txBody>
                  <a:tcPr/>
                </a:tc>
                <a:tc>
                  <a:txBody>
                    <a:bodyPr/>
                    <a:lstStyle/>
                    <a:p>
                      <a:r>
                        <a:rPr lang="en-US" dirty="0" smtClean="0"/>
                        <a:t>January 2014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small and 1 midsize community hospital</a:t>
                      </a:r>
                    </a:p>
                    <a:p>
                      <a:endParaRPr lang="en-US" dirty="0"/>
                    </a:p>
                  </a:txBody>
                  <a:tcPr/>
                </a:tc>
              </a:tr>
              <a:tr h="626462">
                <a:tc>
                  <a:txBody>
                    <a:bodyPr/>
                    <a:lstStyle/>
                    <a:p>
                      <a:r>
                        <a:rPr lang="en-US" dirty="0" smtClean="0"/>
                        <a:t>3</a:t>
                      </a:r>
                      <a:endParaRPr lang="en-US" dirty="0"/>
                    </a:p>
                  </a:txBody>
                  <a:tcPr/>
                </a:tc>
                <a:tc>
                  <a:txBody>
                    <a:bodyPr/>
                    <a:lstStyle/>
                    <a:p>
                      <a:r>
                        <a:rPr lang="en-US" dirty="0" smtClean="0"/>
                        <a:t>February 2014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midsize and 2 small community hospitals</a:t>
                      </a:r>
                    </a:p>
                    <a:p>
                      <a:endParaRPr lang="en-US" dirty="0"/>
                    </a:p>
                  </a:txBody>
                  <a:tcPr/>
                </a:tc>
              </a:tr>
              <a:tr h="362950">
                <a:tc>
                  <a:txBody>
                    <a:bodyPr/>
                    <a:lstStyle/>
                    <a:p>
                      <a:r>
                        <a:rPr lang="en-US" dirty="0" smtClean="0"/>
                        <a:t>4</a:t>
                      </a:r>
                      <a:endParaRPr lang="en-US" dirty="0"/>
                    </a:p>
                  </a:txBody>
                  <a:tcPr/>
                </a:tc>
                <a:tc>
                  <a:txBody>
                    <a:bodyPr/>
                    <a:lstStyle/>
                    <a:p>
                      <a:r>
                        <a:rPr lang="en-US" dirty="0" smtClean="0"/>
                        <a:t>April 2014</a:t>
                      </a:r>
                      <a:endParaRPr lang="en-US" dirty="0"/>
                    </a:p>
                  </a:txBody>
                  <a:tcPr/>
                </a:tc>
                <a:tc>
                  <a:txBody>
                    <a:bodyPr/>
                    <a:lstStyle/>
                    <a:p>
                      <a:r>
                        <a:rPr lang="en-US" dirty="0" smtClean="0"/>
                        <a:t>2 large acute care teaching 2 weeks apart</a:t>
                      </a:r>
                      <a:endParaRPr lang="en-US" dirty="0"/>
                    </a:p>
                  </a:txBody>
                  <a:tcPr/>
                </a:tc>
              </a:tr>
              <a:tr h="1153485">
                <a:tc>
                  <a:txBody>
                    <a:bodyPr/>
                    <a:lstStyle/>
                    <a:p>
                      <a:r>
                        <a:rPr lang="en-US" dirty="0" smtClean="0"/>
                        <a:t>5</a:t>
                      </a:r>
                      <a:endParaRPr lang="en-US" dirty="0"/>
                    </a:p>
                  </a:txBody>
                  <a:tcPr/>
                </a:tc>
                <a:tc>
                  <a:txBody>
                    <a:bodyPr/>
                    <a:lstStyle/>
                    <a:p>
                      <a:r>
                        <a:rPr lang="en-US" dirty="0" smtClean="0"/>
                        <a:t>May 2014</a:t>
                      </a:r>
                      <a:endParaRPr lang="en-US" dirty="0"/>
                    </a:p>
                  </a:txBody>
                  <a:tcPr/>
                </a:tc>
                <a:tc>
                  <a:txBody>
                    <a:bodyPr/>
                    <a:lstStyle/>
                    <a:p>
                      <a:r>
                        <a:rPr lang="en-US" dirty="0" smtClean="0"/>
                        <a:t>4 sites:</a:t>
                      </a:r>
                      <a:r>
                        <a:rPr lang="en-US" baseline="0" dirty="0" smtClean="0"/>
                        <a:t> large ambulatory, large rehab/complex continuing/palliative care/ 2 mental health </a:t>
                      </a:r>
                      <a:endParaRPr lang="en-US" dirty="0"/>
                    </a:p>
                  </a:txBody>
                  <a:tcPr/>
                </a:tc>
              </a:tr>
            </a:tbl>
          </a:graphicData>
        </a:graphic>
      </p:graphicFrame>
      <p:sp>
        <p:nvSpPr>
          <p:cNvPr id="6" name="TextBox 5"/>
          <p:cNvSpPr txBox="1"/>
          <p:nvPr/>
        </p:nvSpPr>
        <p:spPr>
          <a:xfrm>
            <a:off x="685799" y="5306428"/>
            <a:ext cx="7620000" cy="830997"/>
          </a:xfrm>
          <a:prstGeom prst="rect">
            <a:avLst/>
          </a:prstGeom>
          <a:noFill/>
        </p:spPr>
        <p:txBody>
          <a:bodyPr wrap="square" rtlCol="0">
            <a:spAutoFit/>
          </a:bodyPr>
          <a:lstStyle/>
          <a:p>
            <a:r>
              <a:rPr lang="en-US" dirty="0" smtClean="0">
                <a:latin typeface="+mn-lt"/>
              </a:rPr>
              <a:t>And then we rested….not so fast we are just getting started with the story</a:t>
            </a:r>
            <a:endParaRPr lang="en-US" dirty="0">
              <a:latin typeface="+mn-lt"/>
            </a:endParaRPr>
          </a:p>
        </p:txBody>
      </p:sp>
      <p:pic>
        <p:nvPicPr>
          <p:cNvPr id="1026" name="Picture 2" descr="C:\Users\karczd\AppData\Local\Microsoft\Windows\Temporary Internet Files\Content.IE5\GAQ3IXO8\MC9003035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3665" y="1219200"/>
            <a:ext cx="1044269" cy="13423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arczd\AppData\Local\Microsoft\Windows\Temporary Internet Files\Content.IE5\GAQ3IXO8\MP9004011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4038600"/>
            <a:ext cx="624078" cy="78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280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Project Leadership Centre v2">
  <a:themeElements>
    <a:clrScheme name="Project Leadership Centre v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ct Leadership Centre v2">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Leadership Centre v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ct Leadership Centre v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ct Leadership Centre v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ct Leadership Centre v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ct Leadership Centre 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ct Leadership Centre 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ct Leadership Centre 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 Leadership Centre v2</Template>
  <TotalTime>91</TotalTime>
  <Words>2408</Words>
  <Application>Microsoft Office PowerPoint</Application>
  <PresentationFormat>On-screen Show (4:3)</PresentationFormat>
  <Paragraphs>372</Paragraphs>
  <Slides>47</Slides>
  <Notes>17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Project Leadership Centre v2</vt:lpstr>
      <vt:lpstr>Our Journey to CPOE Inpatient, Outpatient, and ED</vt:lpstr>
      <vt:lpstr>CPOE in the Inpatient and Ambulatory Areas</vt:lpstr>
      <vt:lpstr>Presentation Format Inpatient and Ambulatory</vt:lpstr>
      <vt:lpstr>What is HUGO?</vt:lpstr>
      <vt:lpstr> Participating Hospitals</vt:lpstr>
      <vt:lpstr>London Cerner Platform</vt:lpstr>
      <vt:lpstr>Project Structure</vt:lpstr>
      <vt:lpstr>Project Committee Structure</vt:lpstr>
      <vt:lpstr>Project Timeline start to finish</vt:lpstr>
      <vt:lpstr>Together hugo transformed our world</vt:lpstr>
      <vt:lpstr>Cultural &amp; Practice Transformation (people)</vt:lpstr>
      <vt:lpstr>Cultural &amp; Practice Transformation (people)</vt:lpstr>
      <vt:lpstr>Planning and Design (Technology)</vt:lpstr>
      <vt:lpstr>Planning &amp; Design: Success </vt:lpstr>
      <vt:lpstr>Planning &amp; Design: Challenges </vt:lpstr>
      <vt:lpstr>Planning &amp; Design: Input of Endusers </vt:lpstr>
      <vt:lpstr>Planning &amp; Design: Integration testing </vt:lpstr>
      <vt:lpstr>Planning &amp; Design: Devices</vt:lpstr>
      <vt:lpstr>Workflow (Process)</vt:lpstr>
      <vt:lpstr>Workflow: Ambulatory</vt:lpstr>
      <vt:lpstr>Workflow: Inpatient</vt:lpstr>
      <vt:lpstr>Training &amp; Education</vt:lpstr>
      <vt:lpstr>Training &amp; Education: Scheduling of classes</vt:lpstr>
      <vt:lpstr>Training &amp; Education</vt:lpstr>
      <vt:lpstr>Training &amp; Education: Quick Tips </vt:lpstr>
      <vt:lpstr>Training &amp; Education</vt:lpstr>
      <vt:lpstr>Implementation: The Importance of Resiliency</vt:lpstr>
      <vt:lpstr>Implementation</vt:lpstr>
      <vt:lpstr>Implementation</vt:lpstr>
      <vt:lpstr>Lessons Learned</vt:lpstr>
      <vt:lpstr>CPOE in the Emergency Department</vt:lpstr>
      <vt:lpstr>Background</vt:lpstr>
      <vt:lpstr>Exceptions to the Rule</vt:lpstr>
      <vt:lpstr>Exceptions to the Rule</vt:lpstr>
      <vt:lpstr>Did Someone Say Clinical Documentation??</vt:lpstr>
      <vt:lpstr>Triage Documentation</vt:lpstr>
      <vt:lpstr>Tracking Board</vt:lpstr>
      <vt:lpstr>Tracking Board</vt:lpstr>
      <vt:lpstr>Who’s the Attending?</vt:lpstr>
      <vt:lpstr>ED Summary mPage</vt:lpstr>
      <vt:lpstr>Quick Orders</vt:lpstr>
      <vt:lpstr>ED Powerplans</vt:lpstr>
      <vt:lpstr>ED Caresets</vt:lpstr>
      <vt:lpstr>Trauma/Resuscitation</vt:lpstr>
      <vt:lpstr>The Barriers</vt:lpstr>
      <vt:lpstr>Education</vt:lpstr>
      <vt:lpstr>Thank you and Questions</vt:lpstr>
    </vt:vector>
  </TitlesOfParts>
  <Company>London Hospitals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LHSC &amp; SJHC</dc:creator>
  <cp:lastModifiedBy>Avey, Sharon</cp:lastModifiedBy>
  <cp:revision>23</cp:revision>
  <dcterms:created xsi:type="dcterms:W3CDTF">2009-03-04T19:09:58Z</dcterms:created>
  <dcterms:modified xsi:type="dcterms:W3CDTF">2015-03-04T20:31:22Z</dcterms:modified>
</cp:coreProperties>
</file>